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4" r:id="rId7"/>
    <p:sldId id="263" r:id="rId8"/>
    <p:sldId id="266" r:id="rId9"/>
    <p:sldId id="267" r:id="rId10"/>
    <p:sldId id="268" r:id="rId11"/>
    <p:sldId id="269" r:id="rId12"/>
    <p:sldId id="270" r:id="rId13"/>
    <p:sldId id="271" r:id="rId14"/>
    <p:sldId id="272" r:id="rId15"/>
    <p:sldId id="273" r:id="rId16"/>
    <p:sldId id="274" r:id="rId17"/>
  </p:sldIdLst>
  <p:sldSz cx="12192000" cy="6858000"/>
  <p:notesSz cx="6858000" cy="9144000"/>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92A9"/>
    <a:srgbClr val="3E99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2D1397-0218-4710-B385-785BBB8D39AC}" v="6" dt="2023-04-18T16:38:51.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8E20-3EFB-CA0A-9B86-C4FC1F76D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X"/>
          </a:p>
        </p:txBody>
      </p:sp>
      <p:sp>
        <p:nvSpPr>
          <p:cNvPr id="3" name="Subtitle 2">
            <a:extLst>
              <a:ext uri="{FF2B5EF4-FFF2-40B4-BE49-F238E27FC236}">
                <a16:creationId xmlns:a16="http://schemas.microsoft.com/office/drawing/2014/main" id="{6FA5D216-0BD3-3828-0691-3658791976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X"/>
          </a:p>
        </p:txBody>
      </p:sp>
      <p:sp>
        <p:nvSpPr>
          <p:cNvPr id="4" name="Date Placeholder 3">
            <a:extLst>
              <a:ext uri="{FF2B5EF4-FFF2-40B4-BE49-F238E27FC236}">
                <a16:creationId xmlns:a16="http://schemas.microsoft.com/office/drawing/2014/main" id="{41FE025B-08B0-7FD7-3C19-BBC0B596434F}"/>
              </a:ext>
            </a:extLst>
          </p:cNvPr>
          <p:cNvSpPr>
            <a:spLocks noGrp="1"/>
          </p:cNvSpPr>
          <p:nvPr>
            <p:ph type="dt" sz="half" idx="10"/>
          </p:nvPr>
        </p:nvSpPr>
        <p:spPr/>
        <p:txBody>
          <a:bodyPr/>
          <a:lstStyle/>
          <a:p>
            <a:fld id="{5A125AD0-BB52-CC4B-BC61-FAD469F0AF2D}" type="datetimeFigureOut">
              <a:rPr lang="en-MX" smtClean="0"/>
              <a:t>18/09/24</a:t>
            </a:fld>
            <a:endParaRPr lang="en-MX"/>
          </a:p>
        </p:txBody>
      </p:sp>
      <p:sp>
        <p:nvSpPr>
          <p:cNvPr id="5" name="Footer Placeholder 4">
            <a:extLst>
              <a:ext uri="{FF2B5EF4-FFF2-40B4-BE49-F238E27FC236}">
                <a16:creationId xmlns:a16="http://schemas.microsoft.com/office/drawing/2014/main" id="{C64E3D7C-FB03-8914-1C59-1E7CDE620DE5}"/>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61FF1C78-AFA1-B62F-A1A8-D32A6CA2F59A}"/>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1910748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AC1D-3B4C-7F47-FA31-FB441E3B36FC}"/>
              </a:ext>
            </a:extLst>
          </p:cNvPr>
          <p:cNvSpPr>
            <a:spLocks noGrp="1"/>
          </p:cNvSpPr>
          <p:nvPr>
            <p:ph type="title"/>
          </p:nvPr>
        </p:nvSpPr>
        <p:spPr/>
        <p:txBody>
          <a:bodyPr/>
          <a:lstStyle/>
          <a:p>
            <a:r>
              <a:rPr lang="en-US"/>
              <a:t>Click to edit Master title style</a:t>
            </a:r>
            <a:endParaRPr lang="en-MX"/>
          </a:p>
        </p:txBody>
      </p:sp>
      <p:sp>
        <p:nvSpPr>
          <p:cNvPr id="3" name="Vertical Text Placeholder 2">
            <a:extLst>
              <a:ext uri="{FF2B5EF4-FFF2-40B4-BE49-F238E27FC236}">
                <a16:creationId xmlns:a16="http://schemas.microsoft.com/office/drawing/2014/main" id="{669D3F8E-3612-92F8-F940-62506E4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7774C4FD-7DD4-DFC8-A2B3-3C41E32C01F6}"/>
              </a:ext>
            </a:extLst>
          </p:cNvPr>
          <p:cNvSpPr>
            <a:spLocks noGrp="1"/>
          </p:cNvSpPr>
          <p:nvPr>
            <p:ph type="dt" sz="half" idx="10"/>
          </p:nvPr>
        </p:nvSpPr>
        <p:spPr/>
        <p:txBody>
          <a:bodyPr/>
          <a:lstStyle/>
          <a:p>
            <a:fld id="{5A125AD0-BB52-CC4B-BC61-FAD469F0AF2D}" type="datetimeFigureOut">
              <a:rPr lang="en-MX" smtClean="0"/>
              <a:t>18/09/24</a:t>
            </a:fld>
            <a:endParaRPr lang="en-MX"/>
          </a:p>
        </p:txBody>
      </p:sp>
      <p:sp>
        <p:nvSpPr>
          <p:cNvPr id="5" name="Footer Placeholder 4">
            <a:extLst>
              <a:ext uri="{FF2B5EF4-FFF2-40B4-BE49-F238E27FC236}">
                <a16:creationId xmlns:a16="http://schemas.microsoft.com/office/drawing/2014/main" id="{D92BBEB7-B57E-EF2B-DD79-A2181510E63A}"/>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99726285-35AD-E560-F2AA-08B83C160061}"/>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110935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53FB05-057D-C4E8-8346-84261DEDDF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X"/>
          </a:p>
        </p:txBody>
      </p:sp>
      <p:sp>
        <p:nvSpPr>
          <p:cNvPr id="3" name="Vertical Text Placeholder 2">
            <a:extLst>
              <a:ext uri="{FF2B5EF4-FFF2-40B4-BE49-F238E27FC236}">
                <a16:creationId xmlns:a16="http://schemas.microsoft.com/office/drawing/2014/main" id="{2DAF122F-1A7E-E3ED-F329-0814057AB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4799BE8A-3A19-837F-EB4D-F72CAB41F267}"/>
              </a:ext>
            </a:extLst>
          </p:cNvPr>
          <p:cNvSpPr>
            <a:spLocks noGrp="1"/>
          </p:cNvSpPr>
          <p:nvPr>
            <p:ph type="dt" sz="half" idx="10"/>
          </p:nvPr>
        </p:nvSpPr>
        <p:spPr/>
        <p:txBody>
          <a:bodyPr/>
          <a:lstStyle/>
          <a:p>
            <a:fld id="{5A125AD0-BB52-CC4B-BC61-FAD469F0AF2D}" type="datetimeFigureOut">
              <a:rPr lang="en-MX" smtClean="0"/>
              <a:t>18/09/24</a:t>
            </a:fld>
            <a:endParaRPr lang="en-MX"/>
          </a:p>
        </p:txBody>
      </p:sp>
      <p:sp>
        <p:nvSpPr>
          <p:cNvPr id="5" name="Footer Placeholder 4">
            <a:extLst>
              <a:ext uri="{FF2B5EF4-FFF2-40B4-BE49-F238E27FC236}">
                <a16:creationId xmlns:a16="http://schemas.microsoft.com/office/drawing/2014/main" id="{29A1A127-4B6C-F044-D037-D3DFD2868B04}"/>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80461FCD-A3E4-81CB-F82E-B9DB07E20C20}"/>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44080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BF46-4C93-2FF8-EC70-F0A59A05687C}"/>
              </a:ext>
            </a:extLst>
          </p:cNvPr>
          <p:cNvSpPr>
            <a:spLocks noGrp="1"/>
          </p:cNvSpPr>
          <p:nvPr>
            <p:ph type="title"/>
          </p:nvPr>
        </p:nvSpPr>
        <p:spPr/>
        <p:txBody>
          <a:bodyPr/>
          <a:lstStyle/>
          <a:p>
            <a:r>
              <a:rPr lang="en-US"/>
              <a:t>Click to edit Master title style</a:t>
            </a:r>
            <a:endParaRPr lang="en-MX"/>
          </a:p>
        </p:txBody>
      </p:sp>
      <p:sp>
        <p:nvSpPr>
          <p:cNvPr id="3" name="Content Placeholder 2">
            <a:extLst>
              <a:ext uri="{FF2B5EF4-FFF2-40B4-BE49-F238E27FC236}">
                <a16:creationId xmlns:a16="http://schemas.microsoft.com/office/drawing/2014/main" id="{03483BA4-1DE8-7E67-B9C5-2A76257F53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9753A328-AE73-EEC2-CA94-432DA41BBD14}"/>
              </a:ext>
            </a:extLst>
          </p:cNvPr>
          <p:cNvSpPr>
            <a:spLocks noGrp="1"/>
          </p:cNvSpPr>
          <p:nvPr>
            <p:ph type="dt" sz="half" idx="10"/>
          </p:nvPr>
        </p:nvSpPr>
        <p:spPr/>
        <p:txBody>
          <a:bodyPr/>
          <a:lstStyle/>
          <a:p>
            <a:fld id="{5A125AD0-BB52-CC4B-BC61-FAD469F0AF2D}" type="datetimeFigureOut">
              <a:rPr lang="en-MX" smtClean="0"/>
              <a:t>18/09/24</a:t>
            </a:fld>
            <a:endParaRPr lang="en-MX"/>
          </a:p>
        </p:txBody>
      </p:sp>
      <p:sp>
        <p:nvSpPr>
          <p:cNvPr id="5" name="Footer Placeholder 4">
            <a:extLst>
              <a:ext uri="{FF2B5EF4-FFF2-40B4-BE49-F238E27FC236}">
                <a16:creationId xmlns:a16="http://schemas.microsoft.com/office/drawing/2014/main" id="{79E52090-41CB-D1B6-682F-9EC3C2B1D37C}"/>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ECDAAF9A-4B14-93EC-2608-A5D1ADCE7D55}"/>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370027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583F-5D38-A12E-FD9E-734BA9EFEC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X"/>
          </a:p>
        </p:txBody>
      </p:sp>
      <p:sp>
        <p:nvSpPr>
          <p:cNvPr id="3" name="Text Placeholder 2">
            <a:extLst>
              <a:ext uri="{FF2B5EF4-FFF2-40B4-BE49-F238E27FC236}">
                <a16:creationId xmlns:a16="http://schemas.microsoft.com/office/drawing/2014/main" id="{8BCA3760-24EB-96F9-792B-B1573E92E1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39710E-A818-9CC1-A1FC-B4D54C1387C7}"/>
              </a:ext>
            </a:extLst>
          </p:cNvPr>
          <p:cNvSpPr>
            <a:spLocks noGrp="1"/>
          </p:cNvSpPr>
          <p:nvPr>
            <p:ph type="dt" sz="half" idx="10"/>
          </p:nvPr>
        </p:nvSpPr>
        <p:spPr/>
        <p:txBody>
          <a:bodyPr/>
          <a:lstStyle/>
          <a:p>
            <a:fld id="{5A125AD0-BB52-CC4B-BC61-FAD469F0AF2D}" type="datetimeFigureOut">
              <a:rPr lang="en-MX" smtClean="0"/>
              <a:t>18/09/24</a:t>
            </a:fld>
            <a:endParaRPr lang="en-MX"/>
          </a:p>
        </p:txBody>
      </p:sp>
      <p:sp>
        <p:nvSpPr>
          <p:cNvPr id="5" name="Footer Placeholder 4">
            <a:extLst>
              <a:ext uri="{FF2B5EF4-FFF2-40B4-BE49-F238E27FC236}">
                <a16:creationId xmlns:a16="http://schemas.microsoft.com/office/drawing/2014/main" id="{C10DD691-176E-42B0-19D9-3BA49E3E5BB2}"/>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3821C7A5-A93E-CCFC-61B9-27715BF0A584}"/>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152205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1711-3A5E-E0A4-A5B3-86D2796A4E92}"/>
              </a:ext>
            </a:extLst>
          </p:cNvPr>
          <p:cNvSpPr>
            <a:spLocks noGrp="1"/>
          </p:cNvSpPr>
          <p:nvPr>
            <p:ph type="title"/>
          </p:nvPr>
        </p:nvSpPr>
        <p:spPr/>
        <p:txBody>
          <a:bodyPr/>
          <a:lstStyle/>
          <a:p>
            <a:r>
              <a:rPr lang="en-US"/>
              <a:t>Click to edit Master title style</a:t>
            </a:r>
            <a:endParaRPr lang="en-MX"/>
          </a:p>
        </p:txBody>
      </p:sp>
      <p:sp>
        <p:nvSpPr>
          <p:cNvPr id="3" name="Content Placeholder 2">
            <a:extLst>
              <a:ext uri="{FF2B5EF4-FFF2-40B4-BE49-F238E27FC236}">
                <a16:creationId xmlns:a16="http://schemas.microsoft.com/office/drawing/2014/main" id="{47D4FB88-2380-A9E7-B025-0DFBEFD8CB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Content Placeholder 3">
            <a:extLst>
              <a:ext uri="{FF2B5EF4-FFF2-40B4-BE49-F238E27FC236}">
                <a16:creationId xmlns:a16="http://schemas.microsoft.com/office/drawing/2014/main" id="{317C889F-C23F-3084-FDD8-E8D3D5521D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5" name="Date Placeholder 4">
            <a:extLst>
              <a:ext uri="{FF2B5EF4-FFF2-40B4-BE49-F238E27FC236}">
                <a16:creationId xmlns:a16="http://schemas.microsoft.com/office/drawing/2014/main" id="{61456DEA-F1D9-D904-8855-A723D3741FE7}"/>
              </a:ext>
            </a:extLst>
          </p:cNvPr>
          <p:cNvSpPr>
            <a:spLocks noGrp="1"/>
          </p:cNvSpPr>
          <p:nvPr>
            <p:ph type="dt" sz="half" idx="10"/>
          </p:nvPr>
        </p:nvSpPr>
        <p:spPr/>
        <p:txBody>
          <a:bodyPr/>
          <a:lstStyle/>
          <a:p>
            <a:fld id="{5A125AD0-BB52-CC4B-BC61-FAD469F0AF2D}" type="datetimeFigureOut">
              <a:rPr lang="en-MX" smtClean="0"/>
              <a:t>18/09/24</a:t>
            </a:fld>
            <a:endParaRPr lang="en-MX"/>
          </a:p>
        </p:txBody>
      </p:sp>
      <p:sp>
        <p:nvSpPr>
          <p:cNvPr id="6" name="Footer Placeholder 5">
            <a:extLst>
              <a:ext uri="{FF2B5EF4-FFF2-40B4-BE49-F238E27FC236}">
                <a16:creationId xmlns:a16="http://schemas.microsoft.com/office/drawing/2014/main" id="{C77677BF-1F3D-CAD4-79CA-369A7F55D581}"/>
              </a:ext>
            </a:extLst>
          </p:cNvPr>
          <p:cNvSpPr>
            <a:spLocks noGrp="1"/>
          </p:cNvSpPr>
          <p:nvPr>
            <p:ph type="ftr" sz="quarter" idx="11"/>
          </p:nvPr>
        </p:nvSpPr>
        <p:spPr/>
        <p:txBody>
          <a:bodyPr/>
          <a:lstStyle/>
          <a:p>
            <a:endParaRPr lang="en-MX"/>
          </a:p>
        </p:txBody>
      </p:sp>
      <p:sp>
        <p:nvSpPr>
          <p:cNvPr id="7" name="Slide Number Placeholder 6">
            <a:extLst>
              <a:ext uri="{FF2B5EF4-FFF2-40B4-BE49-F238E27FC236}">
                <a16:creationId xmlns:a16="http://schemas.microsoft.com/office/drawing/2014/main" id="{00C8C19E-78DA-A6D0-21FD-7C9143183E9C}"/>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276045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5623-4AC5-DED5-C4A6-E11A357640B7}"/>
              </a:ext>
            </a:extLst>
          </p:cNvPr>
          <p:cNvSpPr>
            <a:spLocks noGrp="1"/>
          </p:cNvSpPr>
          <p:nvPr>
            <p:ph type="title"/>
          </p:nvPr>
        </p:nvSpPr>
        <p:spPr>
          <a:xfrm>
            <a:off x="839788" y="365125"/>
            <a:ext cx="10515600" cy="1325563"/>
          </a:xfrm>
        </p:spPr>
        <p:txBody>
          <a:bodyPr/>
          <a:lstStyle/>
          <a:p>
            <a:r>
              <a:rPr lang="en-US"/>
              <a:t>Click to edit Master title style</a:t>
            </a:r>
            <a:endParaRPr lang="en-MX"/>
          </a:p>
        </p:txBody>
      </p:sp>
      <p:sp>
        <p:nvSpPr>
          <p:cNvPr id="3" name="Text Placeholder 2">
            <a:extLst>
              <a:ext uri="{FF2B5EF4-FFF2-40B4-BE49-F238E27FC236}">
                <a16:creationId xmlns:a16="http://schemas.microsoft.com/office/drawing/2014/main" id="{F58F6F61-97F2-1EA4-8FB0-5DAB7F81F2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B140F-540E-F2C2-29F3-0F9425C843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5" name="Text Placeholder 4">
            <a:extLst>
              <a:ext uri="{FF2B5EF4-FFF2-40B4-BE49-F238E27FC236}">
                <a16:creationId xmlns:a16="http://schemas.microsoft.com/office/drawing/2014/main" id="{1F710081-5705-03E9-3FD7-17A26ECFC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15F8A8-594C-5520-C5B7-C1124AFE9F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7" name="Date Placeholder 6">
            <a:extLst>
              <a:ext uri="{FF2B5EF4-FFF2-40B4-BE49-F238E27FC236}">
                <a16:creationId xmlns:a16="http://schemas.microsoft.com/office/drawing/2014/main" id="{F51CC168-6F2B-3880-3BEB-0405D46E4969}"/>
              </a:ext>
            </a:extLst>
          </p:cNvPr>
          <p:cNvSpPr>
            <a:spLocks noGrp="1"/>
          </p:cNvSpPr>
          <p:nvPr>
            <p:ph type="dt" sz="half" idx="10"/>
          </p:nvPr>
        </p:nvSpPr>
        <p:spPr/>
        <p:txBody>
          <a:bodyPr/>
          <a:lstStyle/>
          <a:p>
            <a:fld id="{5A125AD0-BB52-CC4B-BC61-FAD469F0AF2D}" type="datetimeFigureOut">
              <a:rPr lang="en-MX" smtClean="0"/>
              <a:t>18/09/24</a:t>
            </a:fld>
            <a:endParaRPr lang="en-MX"/>
          </a:p>
        </p:txBody>
      </p:sp>
      <p:sp>
        <p:nvSpPr>
          <p:cNvPr id="8" name="Footer Placeholder 7">
            <a:extLst>
              <a:ext uri="{FF2B5EF4-FFF2-40B4-BE49-F238E27FC236}">
                <a16:creationId xmlns:a16="http://schemas.microsoft.com/office/drawing/2014/main" id="{C14D6A5C-8896-95D2-2D96-226BC753F7CF}"/>
              </a:ext>
            </a:extLst>
          </p:cNvPr>
          <p:cNvSpPr>
            <a:spLocks noGrp="1"/>
          </p:cNvSpPr>
          <p:nvPr>
            <p:ph type="ftr" sz="quarter" idx="11"/>
          </p:nvPr>
        </p:nvSpPr>
        <p:spPr/>
        <p:txBody>
          <a:bodyPr/>
          <a:lstStyle/>
          <a:p>
            <a:endParaRPr lang="en-MX"/>
          </a:p>
        </p:txBody>
      </p:sp>
      <p:sp>
        <p:nvSpPr>
          <p:cNvPr id="9" name="Slide Number Placeholder 8">
            <a:extLst>
              <a:ext uri="{FF2B5EF4-FFF2-40B4-BE49-F238E27FC236}">
                <a16:creationId xmlns:a16="http://schemas.microsoft.com/office/drawing/2014/main" id="{5C61C168-5E1F-5069-38D3-A9C2E68C1ABB}"/>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64868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6AB06-A4E4-1223-1390-39DD88FE442F}"/>
              </a:ext>
            </a:extLst>
          </p:cNvPr>
          <p:cNvSpPr>
            <a:spLocks noGrp="1"/>
          </p:cNvSpPr>
          <p:nvPr>
            <p:ph type="title"/>
          </p:nvPr>
        </p:nvSpPr>
        <p:spPr/>
        <p:txBody>
          <a:bodyPr/>
          <a:lstStyle/>
          <a:p>
            <a:r>
              <a:rPr lang="en-US"/>
              <a:t>Click to edit Master title style</a:t>
            </a:r>
            <a:endParaRPr lang="en-MX"/>
          </a:p>
        </p:txBody>
      </p:sp>
      <p:sp>
        <p:nvSpPr>
          <p:cNvPr id="3" name="Date Placeholder 2">
            <a:extLst>
              <a:ext uri="{FF2B5EF4-FFF2-40B4-BE49-F238E27FC236}">
                <a16:creationId xmlns:a16="http://schemas.microsoft.com/office/drawing/2014/main" id="{DBD98AD5-8C21-FD1B-C2AF-11A5723685DD}"/>
              </a:ext>
            </a:extLst>
          </p:cNvPr>
          <p:cNvSpPr>
            <a:spLocks noGrp="1"/>
          </p:cNvSpPr>
          <p:nvPr>
            <p:ph type="dt" sz="half" idx="10"/>
          </p:nvPr>
        </p:nvSpPr>
        <p:spPr/>
        <p:txBody>
          <a:bodyPr/>
          <a:lstStyle/>
          <a:p>
            <a:fld id="{5A125AD0-BB52-CC4B-BC61-FAD469F0AF2D}" type="datetimeFigureOut">
              <a:rPr lang="en-MX" smtClean="0"/>
              <a:t>18/09/24</a:t>
            </a:fld>
            <a:endParaRPr lang="en-MX"/>
          </a:p>
        </p:txBody>
      </p:sp>
      <p:sp>
        <p:nvSpPr>
          <p:cNvPr id="4" name="Footer Placeholder 3">
            <a:extLst>
              <a:ext uri="{FF2B5EF4-FFF2-40B4-BE49-F238E27FC236}">
                <a16:creationId xmlns:a16="http://schemas.microsoft.com/office/drawing/2014/main" id="{B7840E66-CE23-34D1-DB57-E6771997E86A}"/>
              </a:ext>
            </a:extLst>
          </p:cNvPr>
          <p:cNvSpPr>
            <a:spLocks noGrp="1"/>
          </p:cNvSpPr>
          <p:nvPr>
            <p:ph type="ftr" sz="quarter" idx="11"/>
          </p:nvPr>
        </p:nvSpPr>
        <p:spPr/>
        <p:txBody>
          <a:bodyPr/>
          <a:lstStyle/>
          <a:p>
            <a:endParaRPr lang="en-MX"/>
          </a:p>
        </p:txBody>
      </p:sp>
      <p:sp>
        <p:nvSpPr>
          <p:cNvPr id="5" name="Slide Number Placeholder 4">
            <a:extLst>
              <a:ext uri="{FF2B5EF4-FFF2-40B4-BE49-F238E27FC236}">
                <a16:creationId xmlns:a16="http://schemas.microsoft.com/office/drawing/2014/main" id="{8CC49766-5396-85FF-D5E6-F0F01DC16E32}"/>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230564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25000-FDB0-BB37-B94C-B10A20F2B04D}"/>
              </a:ext>
            </a:extLst>
          </p:cNvPr>
          <p:cNvSpPr>
            <a:spLocks noGrp="1"/>
          </p:cNvSpPr>
          <p:nvPr>
            <p:ph type="dt" sz="half" idx="10"/>
          </p:nvPr>
        </p:nvSpPr>
        <p:spPr/>
        <p:txBody>
          <a:bodyPr/>
          <a:lstStyle/>
          <a:p>
            <a:fld id="{5A125AD0-BB52-CC4B-BC61-FAD469F0AF2D}" type="datetimeFigureOut">
              <a:rPr lang="en-MX" smtClean="0"/>
              <a:t>18/09/24</a:t>
            </a:fld>
            <a:endParaRPr lang="en-MX"/>
          </a:p>
        </p:txBody>
      </p:sp>
      <p:sp>
        <p:nvSpPr>
          <p:cNvPr id="3" name="Footer Placeholder 2">
            <a:extLst>
              <a:ext uri="{FF2B5EF4-FFF2-40B4-BE49-F238E27FC236}">
                <a16:creationId xmlns:a16="http://schemas.microsoft.com/office/drawing/2014/main" id="{48303E2C-E9E4-799A-1E1D-C7DFE2627B3B}"/>
              </a:ext>
            </a:extLst>
          </p:cNvPr>
          <p:cNvSpPr>
            <a:spLocks noGrp="1"/>
          </p:cNvSpPr>
          <p:nvPr>
            <p:ph type="ftr" sz="quarter" idx="11"/>
          </p:nvPr>
        </p:nvSpPr>
        <p:spPr/>
        <p:txBody>
          <a:bodyPr/>
          <a:lstStyle/>
          <a:p>
            <a:endParaRPr lang="en-MX"/>
          </a:p>
        </p:txBody>
      </p:sp>
      <p:sp>
        <p:nvSpPr>
          <p:cNvPr id="4" name="Slide Number Placeholder 3">
            <a:extLst>
              <a:ext uri="{FF2B5EF4-FFF2-40B4-BE49-F238E27FC236}">
                <a16:creationId xmlns:a16="http://schemas.microsoft.com/office/drawing/2014/main" id="{BAEE605C-FEF2-61D4-5E2C-E7128DD3ECD2}"/>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213001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DF25-53EE-D194-D620-AFB4041272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X"/>
          </a:p>
        </p:txBody>
      </p:sp>
      <p:sp>
        <p:nvSpPr>
          <p:cNvPr id="3" name="Content Placeholder 2">
            <a:extLst>
              <a:ext uri="{FF2B5EF4-FFF2-40B4-BE49-F238E27FC236}">
                <a16:creationId xmlns:a16="http://schemas.microsoft.com/office/drawing/2014/main" id="{EDCB89F2-4855-D1F9-AE01-28198B420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Text Placeholder 3">
            <a:extLst>
              <a:ext uri="{FF2B5EF4-FFF2-40B4-BE49-F238E27FC236}">
                <a16:creationId xmlns:a16="http://schemas.microsoft.com/office/drawing/2014/main" id="{69EA6D1B-2CC8-80E3-A5BF-8A5632486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D3327-E135-391F-3A72-1DA3A8774BAB}"/>
              </a:ext>
            </a:extLst>
          </p:cNvPr>
          <p:cNvSpPr>
            <a:spLocks noGrp="1"/>
          </p:cNvSpPr>
          <p:nvPr>
            <p:ph type="dt" sz="half" idx="10"/>
          </p:nvPr>
        </p:nvSpPr>
        <p:spPr/>
        <p:txBody>
          <a:bodyPr/>
          <a:lstStyle/>
          <a:p>
            <a:fld id="{5A125AD0-BB52-CC4B-BC61-FAD469F0AF2D}" type="datetimeFigureOut">
              <a:rPr lang="en-MX" smtClean="0"/>
              <a:t>18/09/24</a:t>
            </a:fld>
            <a:endParaRPr lang="en-MX"/>
          </a:p>
        </p:txBody>
      </p:sp>
      <p:sp>
        <p:nvSpPr>
          <p:cNvPr id="6" name="Footer Placeholder 5">
            <a:extLst>
              <a:ext uri="{FF2B5EF4-FFF2-40B4-BE49-F238E27FC236}">
                <a16:creationId xmlns:a16="http://schemas.microsoft.com/office/drawing/2014/main" id="{9EF7BF8F-0007-41D9-F42C-08D3FB0D1B93}"/>
              </a:ext>
            </a:extLst>
          </p:cNvPr>
          <p:cNvSpPr>
            <a:spLocks noGrp="1"/>
          </p:cNvSpPr>
          <p:nvPr>
            <p:ph type="ftr" sz="quarter" idx="11"/>
          </p:nvPr>
        </p:nvSpPr>
        <p:spPr/>
        <p:txBody>
          <a:bodyPr/>
          <a:lstStyle/>
          <a:p>
            <a:endParaRPr lang="en-MX"/>
          </a:p>
        </p:txBody>
      </p:sp>
      <p:sp>
        <p:nvSpPr>
          <p:cNvPr id="7" name="Slide Number Placeholder 6">
            <a:extLst>
              <a:ext uri="{FF2B5EF4-FFF2-40B4-BE49-F238E27FC236}">
                <a16:creationId xmlns:a16="http://schemas.microsoft.com/office/drawing/2014/main" id="{53CB6198-6819-6177-3AE2-2F7AAEFE91E0}"/>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2081160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47B0-E458-E260-900B-B6030B4D8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X"/>
          </a:p>
        </p:txBody>
      </p:sp>
      <p:sp>
        <p:nvSpPr>
          <p:cNvPr id="3" name="Picture Placeholder 2">
            <a:extLst>
              <a:ext uri="{FF2B5EF4-FFF2-40B4-BE49-F238E27FC236}">
                <a16:creationId xmlns:a16="http://schemas.microsoft.com/office/drawing/2014/main" id="{724A0AB6-8880-ACD1-6B9E-3F7E9BC6ED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X"/>
          </a:p>
        </p:txBody>
      </p:sp>
      <p:sp>
        <p:nvSpPr>
          <p:cNvPr id="4" name="Text Placeholder 3">
            <a:extLst>
              <a:ext uri="{FF2B5EF4-FFF2-40B4-BE49-F238E27FC236}">
                <a16:creationId xmlns:a16="http://schemas.microsoft.com/office/drawing/2014/main" id="{302C02A4-970F-5BB4-795D-A2FFF5DAC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92435A-F4F6-2887-C0DA-25489E9B409E}"/>
              </a:ext>
            </a:extLst>
          </p:cNvPr>
          <p:cNvSpPr>
            <a:spLocks noGrp="1"/>
          </p:cNvSpPr>
          <p:nvPr>
            <p:ph type="dt" sz="half" idx="10"/>
          </p:nvPr>
        </p:nvSpPr>
        <p:spPr/>
        <p:txBody>
          <a:bodyPr/>
          <a:lstStyle/>
          <a:p>
            <a:fld id="{5A125AD0-BB52-CC4B-BC61-FAD469F0AF2D}" type="datetimeFigureOut">
              <a:rPr lang="en-MX" smtClean="0"/>
              <a:t>18/09/24</a:t>
            </a:fld>
            <a:endParaRPr lang="en-MX"/>
          </a:p>
        </p:txBody>
      </p:sp>
      <p:sp>
        <p:nvSpPr>
          <p:cNvPr id="6" name="Footer Placeholder 5">
            <a:extLst>
              <a:ext uri="{FF2B5EF4-FFF2-40B4-BE49-F238E27FC236}">
                <a16:creationId xmlns:a16="http://schemas.microsoft.com/office/drawing/2014/main" id="{E4DD2968-EC06-723B-4D86-23E2E3CAC75C}"/>
              </a:ext>
            </a:extLst>
          </p:cNvPr>
          <p:cNvSpPr>
            <a:spLocks noGrp="1"/>
          </p:cNvSpPr>
          <p:nvPr>
            <p:ph type="ftr" sz="quarter" idx="11"/>
          </p:nvPr>
        </p:nvSpPr>
        <p:spPr/>
        <p:txBody>
          <a:bodyPr/>
          <a:lstStyle/>
          <a:p>
            <a:endParaRPr lang="en-MX"/>
          </a:p>
        </p:txBody>
      </p:sp>
      <p:sp>
        <p:nvSpPr>
          <p:cNvPr id="7" name="Slide Number Placeholder 6">
            <a:extLst>
              <a:ext uri="{FF2B5EF4-FFF2-40B4-BE49-F238E27FC236}">
                <a16:creationId xmlns:a16="http://schemas.microsoft.com/office/drawing/2014/main" id="{13873A1C-5C12-1833-501F-61B975BA9EDE}"/>
              </a:ext>
            </a:extLst>
          </p:cNvPr>
          <p:cNvSpPr>
            <a:spLocks noGrp="1"/>
          </p:cNvSpPr>
          <p:nvPr>
            <p:ph type="sldNum" sz="quarter" idx="12"/>
          </p:nvPr>
        </p:nvSpPr>
        <p:spPr/>
        <p:txBody>
          <a:bodyPr/>
          <a:lstStyle/>
          <a:p>
            <a:fld id="{D21B61F5-FEF9-F34E-B1D4-5A4668C0E356}" type="slidenum">
              <a:rPr lang="en-MX" smtClean="0"/>
              <a:t>‹#›</a:t>
            </a:fld>
            <a:endParaRPr lang="en-MX"/>
          </a:p>
        </p:txBody>
      </p:sp>
    </p:spTree>
    <p:extLst>
      <p:ext uri="{BB962C8B-B14F-4D97-AF65-F5344CB8AC3E}">
        <p14:creationId xmlns:p14="http://schemas.microsoft.com/office/powerpoint/2010/main" val="20478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AE8E21-F702-D2DC-8904-345F453CBE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X"/>
          </a:p>
        </p:txBody>
      </p:sp>
      <p:sp>
        <p:nvSpPr>
          <p:cNvPr id="3" name="Text Placeholder 2">
            <a:extLst>
              <a:ext uri="{FF2B5EF4-FFF2-40B4-BE49-F238E27FC236}">
                <a16:creationId xmlns:a16="http://schemas.microsoft.com/office/drawing/2014/main" id="{FA0E0AC9-223B-B5E4-4415-97D3B2463B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C0B67C00-A94B-D515-1038-AE652FCDA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25AD0-BB52-CC4B-BC61-FAD469F0AF2D}" type="datetimeFigureOut">
              <a:rPr lang="en-MX" smtClean="0"/>
              <a:t>18/09/24</a:t>
            </a:fld>
            <a:endParaRPr lang="en-MX"/>
          </a:p>
        </p:txBody>
      </p:sp>
      <p:sp>
        <p:nvSpPr>
          <p:cNvPr id="5" name="Footer Placeholder 4">
            <a:extLst>
              <a:ext uri="{FF2B5EF4-FFF2-40B4-BE49-F238E27FC236}">
                <a16:creationId xmlns:a16="http://schemas.microsoft.com/office/drawing/2014/main" id="{B6CCCB19-0CFE-9D2C-8EE8-452850CB7E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X"/>
          </a:p>
        </p:txBody>
      </p:sp>
      <p:sp>
        <p:nvSpPr>
          <p:cNvPr id="6" name="Slide Number Placeholder 5">
            <a:extLst>
              <a:ext uri="{FF2B5EF4-FFF2-40B4-BE49-F238E27FC236}">
                <a16:creationId xmlns:a16="http://schemas.microsoft.com/office/drawing/2014/main" id="{A13BA80E-6BF9-B95D-D42C-A7A357081A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B61F5-FEF9-F34E-B1D4-5A4668C0E356}" type="slidenum">
              <a:rPr lang="en-MX" smtClean="0"/>
              <a:t>‹#›</a:t>
            </a:fld>
            <a:endParaRPr lang="en-MX"/>
          </a:p>
        </p:txBody>
      </p:sp>
    </p:spTree>
    <p:extLst>
      <p:ext uri="{BB962C8B-B14F-4D97-AF65-F5344CB8AC3E}">
        <p14:creationId xmlns:p14="http://schemas.microsoft.com/office/powerpoint/2010/main" val="2891830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2C0668-843B-A963-059D-E2996B5B5C5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 y="0"/>
            <a:ext cx="12193473" cy="6858000"/>
          </a:xfrm>
          <a:prstGeom prst="rect">
            <a:avLst/>
          </a:prstGeom>
        </p:spPr>
      </p:pic>
      <p:pic>
        <p:nvPicPr>
          <p:cNvPr id="4" name="Picture 3">
            <a:extLst>
              <a:ext uri="{FF2B5EF4-FFF2-40B4-BE49-F238E27FC236}">
                <a16:creationId xmlns:a16="http://schemas.microsoft.com/office/drawing/2014/main" id="{0CC0800E-DD06-DCE4-FC79-697156AF089D}"/>
              </a:ext>
            </a:extLst>
          </p:cNvPr>
          <p:cNvPicPr>
            <a:picLocks noChangeAspect="1"/>
          </p:cNvPicPr>
          <p:nvPr/>
        </p:nvPicPr>
        <p:blipFill>
          <a:blip r:embed="rId4"/>
          <a:stretch>
            <a:fillRect/>
          </a:stretch>
        </p:blipFill>
        <p:spPr>
          <a:xfrm>
            <a:off x="4438650" y="1554793"/>
            <a:ext cx="3314700" cy="533400"/>
          </a:xfrm>
          <a:prstGeom prst="rect">
            <a:avLst/>
          </a:prstGeom>
        </p:spPr>
      </p:pic>
      <p:pic>
        <p:nvPicPr>
          <p:cNvPr id="5" name="Picture 4">
            <a:extLst>
              <a:ext uri="{FF2B5EF4-FFF2-40B4-BE49-F238E27FC236}">
                <a16:creationId xmlns:a16="http://schemas.microsoft.com/office/drawing/2014/main" id="{814299F8-537A-8615-571F-A47060C0B150}"/>
              </a:ext>
            </a:extLst>
          </p:cNvPr>
          <p:cNvPicPr>
            <a:picLocks noChangeAspect="1"/>
          </p:cNvPicPr>
          <p:nvPr/>
        </p:nvPicPr>
        <p:blipFill>
          <a:blip r:embed="rId5"/>
          <a:stretch>
            <a:fillRect/>
          </a:stretch>
        </p:blipFill>
        <p:spPr>
          <a:xfrm>
            <a:off x="4718050" y="2265036"/>
            <a:ext cx="2755900" cy="2755900"/>
          </a:xfrm>
          <a:prstGeom prst="rect">
            <a:avLst/>
          </a:prstGeom>
        </p:spPr>
      </p:pic>
      <p:pic>
        <p:nvPicPr>
          <p:cNvPr id="6" name="Picture 5">
            <a:extLst>
              <a:ext uri="{FF2B5EF4-FFF2-40B4-BE49-F238E27FC236}">
                <a16:creationId xmlns:a16="http://schemas.microsoft.com/office/drawing/2014/main" id="{36ED4FCE-14CD-09A3-385B-895D8ECDCDF7}"/>
              </a:ext>
            </a:extLst>
          </p:cNvPr>
          <p:cNvPicPr>
            <a:picLocks noChangeAspect="1"/>
          </p:cNvPicPr>
          <p:nvPr/>
        </p:nvPicPr>
        <p:blipFill>
          <a:blip r:embed="rId6"/>
          <a:stretch>
            <a:fillRect/>
          </a:stretch>
        </p:blipFill>
        <p:spPr>
          <a:xfrm>
            <a:off x="5060950" y="5299623"/>
            <a:ext cx="2070100" cy="596900"/>
          </a:xfrm>
          <a:prstGeom prst="rect">
            <a:avLst/>
          </a:prstGeom>
        </p:spPr>
      </p:pic>
    </p:spTree>
    <p:extLst>
      <p:ext uri="{BB962C8B-B14F-4D97-AF65-F5344CB8AC3E}">
        <p14:creationId xmlns:p14="http://schemas.microsoft.com/office/powerpoint/2010/main" val="44510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9FCAF-A6BF-792B-5489-1EEE7DDB4E31}"/>
              </a:ext>
            </a:extLst>
          </p:cNvPr>
          <p:cNvPicPr>
            <a:picLocks noChangeAspect="1"/>
          </p:cNvPicPr>
          <p:nvPr/>
        </p:nvPicPr>
        <p:blipFill>
          <a:blip r:embed="rId2"/>
          <a:stretch>
            <a:fillRect/>
          </a:stretch>
        </p:blipFill>
        <p:spPr>
          <a:xfrm>
            <a:off x="-7554" y="258121"/>
            <a:ext cx="12207108" cy="6613839"/>
          </a:xfrm>
          <a:prstGeom prst="rect">
            <a:avLst/>
          </a:prstGeom>
        </p:spPr>
      </p:pic>
      <p:pic>
        <p:nvPicPr>
          <p:cNvPr id="3" name="Picture 2">
            <a:extLst>
              <a:ext uri="{FF2B5EF4-FFF2-40B4-BE49-F238E27FC236}">
                <a16:creationId xmlns:a16="http://schemas.microsoft.com/office/drawing/2014/main" id="{665BD124-B87C-7D4A-D37A-CC0C5FD0162C}"/>
              </a:ext>
            </a:extLst>
          </p:cNvPr>
          <p:cNvPicPr>
            <a:picLocks noChangeAspect="1"/>
          </p:cNvPicPr>
          <p:nvPr/>
        </p:nvPicPr>
        <p:blipFill>
          <a:blip r:embed="rId3"/>
          <a:stretch>
            <a:fillRect/>
          </a:stretch>
        </p:blipFill>
        <p:spPr>
          <a:xfrm>
            <a:off x="1887426" y="1657754"/>
            <a:ext cx="8417147" cy="4222937"/>
          </a:xfrm>
          <a:prstGeom prst="rect">
            <a:avLst/>
          </a:prstGeom>
        </p:spPr>
      </p:pic>
      <p:sp>
        <p:nvSpPr>
          <p:cNvPr id="4" name="TextBox 3">
            <a:extLst>
              <a:ext uri="{FF2B5EF4-FFF2-40B4-BE49-F238E27FC236}">
                <a16:creationId xmlns:a16="http://schemas.microsoft.com/office/drawing/2014/main" id="{ADF9BE04-EDF9-2FA5-D830-F476D59D32BA}"/>
              </a:ext>
            </a:extLst>
          </p:cNvPr>
          <p:cNvSpPr txBox="1"/>
          <p:nvPr/>
        </p:nvSpPr>
        <p:spPr>
          <a:xfrm>
            <a:off x="1763879" y="696328"/>
            <a:ext cx="8540694" cy="523220"/>
          </a:xfrm>
          <a:prstGeom prst="rect">
            <a:avLst/>
          </a:prstGeom>
          <a:noFill/>
        </p:spPr>
        <p:txBody>
          <a:bodyPr wrap="square" rtlCol="0">
            <a:spAutoFit/>
          </a:bodyPr>
          <a:lstStyle/>
          <a:p>
            <a:pPr algn="ctr"/>
            <a:r>
              <a:rPr lang="en-US" sz="2800" b="1" dirty="0">
                <a:solidFill>
                  <a:srgbClr val="8E92A9"/>
                </a:solidFill>
                <a:latin typeface="Helvetica" pitchFamily="2" charset="0"/>
              </a:rPr>
              <a:t>La Roca de Gibraltar</a:t>
            </a:r>
            <a:endParaRPr lang="en-MX" sz="2800" b="1" dirty="0">
              <a:solidFill>
                <a:srgbClr val="8E92A9"/>
              </a:solidFill>
              <a:latin typeface="Helvetica" pitchFamily="2" charset="0"/>
            </a:endParaRPr>
          </a:p>
        </p:txBody>
      </p:sp>
    </p:spTree>
    <p:extLst>
      <p:ext uri="{BB962C8B-B14F-4D97-AF65-F5344CB8AC3E}">
        <p14:creationId xmlns:p14="http://schemas.microsoft.com/office/powerpoint/2010/main" val="2773397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9FCAF-A6BF-792B-5489-1EEE7DDB4E31}"/>
              </a:ext>
            </a:extLst>
          </p:cNvPr>
          <p:cNvPicPr>
            <a:picLocks noChangeAspect="1"/>
          </p:cNvPicPr>
          <p:nvPr/>
        </p:nvPicPr>
        <p:blipFill>
          <a:blip r:embed="rId2"/>
          <a:stretch>
            <a:fillRect/>
          </a:stretch>
        </p:blipFill>
        <p:spPr>
          <a:xfrm>
            <a:off x="-7554" y="258121"/>
            <a:ext cx="12207108" cy="6613839"/>
          </a:xfrm>
          <a:prstGeom prst="rect">
            <a:avLst/>
          </a:prstGeom>
        </p:spPr>
      </p:pic>
      <p:pic>
        <p:nvPicPr>
          <p:cNvPr id="3" name="Picture 2">
            <a:extLst>
              <a:ext uri="{FF2B5EF4-FFF2-40B4-BE49-F238E27FC236}">
                <a16:creationId xmlns:a16="http://schemas.microsoft.com/office/drawing/2014/main" id="{C0CF9026-9563-77B6-BC5D-1A1B8F5D5A1C}"/>
              </a:ext>
            </a:extLst>
          </p:cNvPr>
          <p:cNvPicPr>
            <a:picLocks noChangeAspect="1"/>
          </p:cNvPicPr>
          <p:nvPr/>
        </p:nvPicPr>
        <p:blipFill>
          <a:blip r:embed="rId3"/>
          <a:stretch>
            <a:fillRect/>
          </a:stretch>
        </p:blipFill>
        <p:spPr>
          <a:xfrm>
            <a:off x="742699" y="1415017"/>
            <a:ext cx="10706601" cy="4719970"/>
          </a:xfrm>
          <a:prstGeom prst="rect">
            <a:avLst/>
          </a:prstGeom>
        </p:spPr>
      </p:pic>
      <p:sp>
        <p:nvSpPr>
          <p:cNvPr id="4" name="TextBox 3">
            <a:extLst>
              <a:ext uri="{FF2B5EF4-FFF2-40B4-BE49-F238E27FC236}">
                <a16:creationId xmlns:a16="http://schemas.microsoft.com/office/drawing/2014/main" id="{06CC728E-AB4E-C17A-7603-83D229354D34}"/>
              </a:ext>
            </a:extLst>
          </p:cNvPr>
          <p:cNvSpPr txBox="1"/>
          <p:nvPr/>
        </p:nvSpPr>
        <p:spPr>
          <a:xfrm>
            <a:off x="1825652" y="723013"/>
            <a:ext cx="8540694" cy="523220"/>
          </a:xfrm>
          <a:prstGeom prst="rect">
            <a:avLst/>
          </a:prstGeom>
          <a:noFill/>
        </p:spPr>
        <p:txBody>
          <a:bodyPr wrap="square" rtlCol="0">
            <a:spAutoFit/>
          </a:bodyPr>
          <a:lstStyle/>
          <a:p>
            <a:pPr algn="ctr"/>
            <a:r>
              <a:rPr lang="es-MX" sz="2800" b="1" dirty="0">
                <a:solidFill>
                  <a:srgbClr val="8E92A9"/>
                </a:solidFill>
                <a:latin typeface="Helvetica" pitchFamily="2" charset="0"/>
              </a:rPr>
              <a:t>¿A quién recomendarías esta información?</a:t>
            </a:r>
          </a:p>
        </p:txBody>
      </p:sp>
      <p:sp>
        <p:nvSpPr>
          <p:cNvPr id="6" name="TextBox 5">
            <a:extLst>
              <a:ext uri="{FF2B5EF4-FFF2-40B4-BE49-F238E27FC236}">
                <a16:creationId xmlns:a16="http://schemas.microsoft.com/office/drawing/2014/main" id="{E32ECFB4-FB3C-70D0-4871-1427E615007F}"/>
              </a:ext>
            </a:extLst>
          </p:cNvPr>
          <p:cNvSpPr txBox="1"/>
          <p:nvPr/>
        </p:nvSpPr>
        <p:spPr>
          <a:xfrm>
            <a:off x="742699" y="2137144"/>
            <a:ext cx="3297673"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7" name="TextBox 6">
            <a:extLst>
              <a:ext uri="{FF2B5EF4-FFF2-40B4-BE49-F238E27FC236}">
                <a16:creationId xmlns:a16="http://schemas.microsoft.com/office/drawing/2014/main" id="{8CA39355-B173-CA6D-A5F3-9F1498F6B0BB}"/>
              </a:ext>
            </a:extLst>
          </p:cNvPr>
          <p:cNvSpPr txBox="1"/>
          <p:nvPr/>
        </p:nvSpPr>
        <p:spPr>
          <a:xfrm>
            <a:off x="742699" y="2541181"/>
            <a:ext cx="3297673"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8" name="TextBox 7">
            <a:extLst>
              <a:ext uri="{FF2B5EF4-FFF2-40B4-BE49-F238E27FC236}">
                <a16:creationId xmlns:a16="http://schemas.microsoft.com/office/drawing/2014/main" id="{E1B57A01-47B3-026A-43E8-90F20B159EB1}"/>
              </a:ext>
            </a:extLst>
          </p:cNvPr>
          <p:cNvSpPr txBox="1"/>
          <p:nvPr/>
        </p:nvSpPr>
        <p:spPr>
          <a:xfrm>
            <a:off x="742699" y="2977116"/>
            <a:ext cx="3297673"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9" name="TextBox 8">
            <a:extLst>
              <a:ext uri="{FF2B5EF4-FFF2-40B4-BE49-F238E27FC236}">
                <a16:creationId xmlns:a16="http://schemas.microsoft.com/office/drawing/2014/main" id="{FD4175DF-38AA-CD19-43A2-DCA1ECDD6CC6}"/>
              </a:ext>
            </a:extLst>
          </p:cNvPr>
          <p:cNvSpPr txBox="1"/>
          <p:nvPr/>
        </p:nvSpPr>
        <p:spPr>
          <a:xfrm>
            <a:off x="742699" y="3349256"/>
            <a:ext cx="3297673"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10" name="TextBox 9">
            <a:extLst>
              <a:ext uri="{FF2B5EF4-FFF2-40B4-BE49-F238E27FC236}">
                <a16:creationId xmlns:a16="http://schemas.microsoft.com/office/drawing/2014/main" id="{C5AFE72F-018C-DBB5-DEFE-A83F377C5857}"/>
              </a:ext>
            </a:extLst>
          </p:cNvPr>
          <p:cNvSpPr txBox="1"/>
          <p:nvPr/>
        </p:nvSpPr>
        <p:spPr>
          <a:xfrm>
            <a:off x="742699" y="3785191"/>
            <a:ext cx="3297673"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11" name="TextBox 10">
            <a:extLst>
              <a:ext uri="{FF2B5EF4-FFF2-40B4-BE49-F238E27FC236}">
                <a16:creationId xmlns:a16="http://schemas.microsoft.com/office/drawing/2014/main" id="{A68CFEDA-FD41-38B0-52BB-217E48A61119}"/>
              </a:ext>
            </a:extLst>
          </p:cNvPr>
          <p:cNvSpPr txBox="1"/>
          <p:nvPr/>
        </p:nvSpPr>
        <p:spPr>
          <a:xfrm>
            <a:off x="742699" y="4189228"/>
            <a:ext cx="3297673"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12" name="TextBox 11">
            <a:extLst>
              <a:ext uri="{FF2B5EF4-FFF2-40B4-BE49-F238E27FC236}">
                <a16:creationId xmlns:a16="http://schemas.microsoft.com/office/drawing/2014/main" id="{9F4DBC8A-2C78-9230-557D-08585706B936}"/>
              </a:ext>
            </a:extLst>
          </p:cNvPr>
          <p:cNvSpPr txBox="1"/>
          <p:nvPr/>
        </p:nvSpPr>
        <p:spPr>
          <a:xfrm>
            <a:off x="742699" y="4625163"/>
            <a:ext cx="3297673"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13" name="TextBox 12">
            <a:extLst>
              <a:ext uri="{FF2B5EF4-FFF2-40B4-BE49-F238E27FC236}">
                <a16:creationId xmlns:a16="http://schemas.microsoft.com/office/drawing/2014/main" id="{DC995A65-0E68-A65E-2C1E-45938FF7BE8C}"/>
              </a:ext>
            </a:extLst>
          </p:cNvPr>
          <p:cNvSpPr txBox="1"/>
          <p:nvPr/>
        </p:nvSpPr>
        <p:spPr>
          <a:xfrm>
            <a:off x="742699" y="5007935"/>
            <a:ext cx="3297673"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14" name="TextBox 13">
            <a:extLst>
              <a:ext uri="{FF2B5EF4-FFF2-40B4-BE49-F238E27FC236}">
                <a16:creationId xmlns:a16="http://schemas.microsoft.com/office/drawing/2014/main" id="{AD20A8F8-C3A7-5544-DCC9-B03132531C22}"/>
              </a:ext>
            </a:extLst>
          </p:cNvPr>
          <p:cNvSpPr txBox="1"/>
          <p:nvPr/>
        </p:nvSpPr>
        <p:spPr>
          <a:xfrm>
            <a:off x="742699" y="5443870"/>
            <a:ext cx="3297673"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15" name="TextBox 14">
            <a:extLst>
              <a:ext uri="{FF2B5EF4-FFF2-40B4-BE49-F238E27FC236}">
                <a16:creationId xmlns:a16="http://schemas.microsoft.com/office/drawing/2014/main" id="{56722893-9445-2FD2-1A58-27DFD95FD422}"/>
              </a:ext>
            </a:extLst>
          </p:cNvPr>
          <p:cNvSpPr txBox="1"/>
          <p:nvPr/>
        </p:nvSpPr>
        <p:spPr>
          <a:xfrm>
            <a:off x="742699" y="5826642"/>
            <a:ext cx="3297673"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16" name="TextBox 15">
            <a:extLst>
              <a:ext uri="{FF2B5EF4-FFF2-40B4-BE49-F238E27FC236}">
                <a16:creationId xmlns:a16="http://schemas.microsoft.com/office/drawing/2014/main" id="{82DC53FA-7E2C-EF87-0F22-871B790C089B}"/>
              </a:ext>
            </a:extLst>
          </p:cNvPr>
          <p:cNvSpPr txBox="1"/>
          <p:nvPr/>
        </p:nvSpPr>
        <p:spPr>
          <a:xfrm>
            <a:off x="742699" y="1722474"/>
            <a:ext cx="3297673"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17" name="TextBox 16">
            <a:extLst>
              <a:ext uri="{FF2B5EF4-FFF2-40B4-BE49-F238E27FC236}">
                <a16:creationId xmlns:a16="http://schemas.microsoft.com/office/drawing/2014/main" id="{1F97095A-D849-7ECF-48B4-D4B755613FE0}"/>
              </a:ext>
            </a:extLst>
          </p:cNvPr>
          <p:cNvSpPr txBox="1"/>
          <p:nvPr/>
        </p:nvSpPr>
        <p:spPr>
          <a:xfrm>
            <a:off x="4559787" y="2137144"/>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18" name="TextBox 17">
            <a:extLst>
              <a:ext uri="{FF2B5EF4-FFF2-40B4-BE49-F238E27FC236}">
                <a16:creationId xmlns:a16="http://schemas.microsoft.com/office/drawing/2014/main" id="{8D2C9AEA-FF39-A555-F220-295A0B7C1448}"/>
              </a:ext>
            </a:extLst>
          </p:cNvPr>
          <p:cNvSpPr txBox="1"/>
          <p:nvPr/>
        </p:nvSpPr>
        <p:spPr>
          <a:xfrm>
            <a:off x="4559787" y="2541181"/>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19" name="TextBox 18">
            <a:extLst>
              <a:ext uri="{FF2B5EF4-FFF2-40B4-BE49-F238E27FC236}">
                <a16:creationId xmlns:a16="http://schemas.microsoft.com/office/drawing/2014/main" id="{A8A0B275-2AE6-44C2-E326-1647479DDDE1}"/>
              </a:ext>
            </a:extLst>
          </p:cNvPr>
          <p:cNvSpPr txBox="1"/>
          <p:nvPr/>
        </p:nvSpPr>
        <p:spPr>
          <a:xfrm>
            <a:off x="4559787" y="2977116"/>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20" name="TextBox 19">
            <a:extLst>
              <a:ext uri="{FF2B5EF4-FFF2-40B4-BE49-F238E27FC236}">
                <a16:creationId xmlns:a16="http://schemas.microsoft.com/office/drawing/2014/main" id="{BA51D966-059C-79F7-C4F9-ED4F036A41BC}"/>
              </a:ext>
            </a:extLst>
          </p:cNvPr>
          <p:cNvSpPr txBox="1"/>
          <p:nvPr/>
        </p:nvSpPr>
        <p:spPr>
          <a:xfrm>
            <a:off x="4559787" y="3349256"/>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21" name="TextBox 20">
            <a:extLst>
              <a:ext uri="{FF2B5EF4-FFF2-40B4-BE49-F238E27FC236}">
                <a16:creationId xmlns:a16="http://schemas.microsoft.com/office/drawing/2014/main" id="{60597608-D08E-B64A-37FC-4C8CCE7A7343}"/>
              </a:ext>
            </a:extLst>
          </p:cNvPr>
          <p:cNvSpPr txBox="1"/>
          <p:nvPr/>
        </p:nvSpPr>
        <p:spPr>
          <a:xfrm>
            <a:off x="4559787" y="3785191"/>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22" name="TextBox 21">
            <a:extLst>
              <a:ext uri="{FF2B5EF4-FFF2-40B4-BE49-F238E27FC236}">
                <a16:creationId xmlns:a16="http://schemas.microsoft.com/office/drawing/2014/main" id="{E33666E3-620A-2E59-B032-4B7CE85DD228}"/>
              </a:ext>
            </a:extLst>
          </p:cNvPr>
          <p:cNvSpPr txBox="1"/>
          <p:nvPr/>
        </p:nvSpPr>
        <p:spPr>
          <a:xfrm>
            <a:off x="4559787" y="4189228"/>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23" name="TextBox 22">
            <a:extLst>
              <a:ext uri="{FF2B5EF4-FFF2-40B4-BE49-F238E27FC236}">
                <a16:creationId xmlns:a16="http://schemas.microsoft.com/office/drawing/2014/main" id="{8182F210-8453-693B-E5EB-ED686C68F8ED}"/>
              </a:ext>
            </a:extLst>
          </p:cNvPr>
          <p:cNvSpPr txBox="1"/>
          <p:nvPr/>
        </p:nvSpPr>
        <p:spPr>
          <a:xfrm>
            <a:off x="4559787" y="4625163"/>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24" name="TextBox 23">
            <a:extLst>
              <a:ext uri="{FF2B5EF4-FFF2-40B4-BE49-F238E27FC236}">
                <a16:creationId xmlns:a16="http://schemas.microsoft.com/office/drawing/2014/main" id="{E887EECF-B1A8-798A-EAB9-D37158F8E84D}"/>
              </a:ext>
            </a:extLst>
          </p:cNvPr>
          <p:cNvSpPr txBox="1"/>
          <p:nvPr/>
        </p:nvSpPr>
        <p:spPr>
          <a:xfrm>
            <a:off x="4559787" y="5007935"/>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25" name="TextBox 24">
            <a:extLst>
              <a:ext uri="{FF2B5EF4-FFF2-40B4-BE49-F238E27FC236}">
                <a16:creationId xmlns:a16="http://schemas.microsoft.com/office/drawing/2014/main" id="{7CE89281-D798-1036-FE1A-7C8C37E02208}"/>
              </a:ext>
            </a:extLst>
          </p:cNvPr>
          <p:cNvSpPr txBox="1"/>
          <p:nvPr/>
        </p:nvSpPr>
        <p:spPr>
          <a:xfrm>
            <a:off x="4559787" y="5443870"/>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26" name="TextBox 25">
            <a:extLst>
              <a:ext uri="{FF2B5EF4-FFF2-40B4-BE49-F238E27FC236}">
                <a16:creationId xmlns:a16="http://schemas.microsoft.com/office/drawing/2014/main" id="{45A8CE85-1EC8-A149-53B9-E85CADDAD608}"/>
              </a:ext>
            </a:extLst>
          </p:cNvPr>
          <p:cNvSpPr txBox="1"/>
          <p:nvPr/>
        </p:nvSpPr>
        <p:spPr>
          <a:xfrm>
            <a:off x="4559787" y="5826642"/>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27" name="TextBox 26">
            <a:extLst>
              <a:ext uri="{FF2B5EF4-FFF2-40B4-BE49-F238E27FC236}">
                <a16:creationId xmlns:a16="http://schemas.microsoft.com/office/drawing/2014/main" id="{6CE1BD3D-20C7-0A8F-8F64-05ECF130F052}"/>
              </a:ext>
            </a:extLst>
          </p:cNvPr>
          <p:cNvSpPr txBox="1"/>
          <p:nvPr/>
        </p:nvSpPr>
        <p:spPr>
          <a:xfrm>
            <a:off x="4559787" y="1722474"/>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28" name="TextBox 27">
            <a:extLst>
              <a:ext uri="{FF2B5EF4-FFF2-40B4-BE49-F238E27FC236}">
                <a16:creationId xmlns:a16="http://schemas.microsoft.com/office/drawing/2014/main" id="{7FF91F97-8870-6F75-0D1E-1B4C006CE07E}"/>
              </a:ext>
            </a:extLst>
          </p:cNvPr>
          <p:cNvSpPr txBox="1"/>
          <p:nvPr/>
        </p:nvSpPr>
        <p:spPr>
          <a:xfrm>
            <a:off x="6930848" y="2137144"/>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29" name="TextBox 28">
            <a:extLst>
              <a:ext uri="{FF2B5EF4-FFF2-40B4-BE49-F238E27FC236}">
                <a16:creationId xmlns:a16="http://schemas.microsoft.com/office/drawing/2014/main" id="{71878E60-AB93-6805-3BC2-262231A02E48}"/>
              </a:ext>
            </a:extLst>
          </p:cNvPr>
          <p:cNvSpPr txBox="1"/>
          <p:nvPr/>
        </p:nvSpPr>
        <p:spPr>
          <a:xfrm>
            <a:off x="6930848" y="2541181"/>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30" name="TextBox 29">
            <a:extLst>
              <a:ext uri="{FF2B5EF4-FFF2-40B4-BE49-F238E27FC236}">
                <a16:creationId xmlns:a16="http://schemas.microsoft.com/office/drawing/2014/main" id="{96B82037-B233-5696-D72F-E725B31F3A0F}"/>
              </a:ext>
            </a:extLst>
          </p:cNvPr>
          <p:cNvSpPr txBox="1"/>
          <p:nvPr/>
        </p:nvSpPr>
        <p:spPr>
          <a:xfrm>
            <a:off x="6930848" y="2977116"/>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31" name="TextBox 30">
            <a:extLst>
              <a:ext uri="{FF2B5EF4-FFF2-40B4-BE49-F238E27FC236}">
                <a16:creationId xmlns:a16="http://schemas.microsoft.com/office/drawing/2014/main" id="{07FE53DE-34FF-25AA-A748-9922934E0EBC}"/>
              </a:ext>
            </a:extLst>
          </p:cNvPr>
          <p:cNvSpPr txBox="1"/>
          <p:nvPr/>
        </p:nvSpPr>
        <p:spPr>
          <a:xfrm>
            <a:off x="6930848" y="3349256"/>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32" name="TextBox 31">
            <a:extLst>
              <a:ext uri="{FF2B5EF4-FFF2-40B4-BE49-F238E27FC236}">
                <a16:creationId xmlns:a16="http://schemas.microsoft.com/office/drawing/2014/main" id="{2333E434-1D51-B502-E659-C3561EECDCC6}"/>
              </a:ext>
            </a:extLst>
          </p:cNvPr>
          <p:cNvSpPr txBox="1"/>
          <p:nvPr/>
        </p:nvSpPr>
        <p:spPr>
          <a:xfrm>
            <a:off x="6930848" y="3785191"/>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33" name="TextBox 32">
            <a:extLst>
              <a:ext uri="{FF2B5EF4-FFF2-40B4-BE49-F238E27FC236}">
                <a16:creationId xmlns:a16="http://schemas.microsoft.com/office/drawing/2014/main" id="{0A47004A-DC1C-89D5-7E66-D40FDDAD684F}"/>
              </a:ext>
            </a:extLst>
          </p:cNvPr>
          <p:cNvSpPr txBox="1"/>
          <p:nvPr/>
        </p:nvSpPr>
        <p:spPr>
          <a:xfrm>
            <a:off x="6930848" y="4189228"/>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34" name="TextBox 33">
            <a:extLst>
              <a:ext uri="{FF2B5EF4-FFF2-40B4-BE49-F238E27FC236}">
                <a16:creationId xmlns:a16="http://schemas.microsoft.com/office/drawing/2014/main" id="{FDA44786-2CF7-8496-815F-3BD8BB8C3551}"/>
              </a:ext>
            </a:extLst>
          </p:cNvPr>
          <p:cNvSpPr txBox="1"/>
          <p:nvPr/>
        </p:nvSpPr>
        <p:spPr>
          <a:xfrm>
            <a:off x="6930848" y="4625163"/>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35" name="TextBox 34">
            <a:extLst>
              <a:ext uri="{FF2B5EF4-FFF2-40B4-BE49-F238E27FC236}">
                <a16:creationId xmlns:a16="http://schemas.microsoft.com/office/drawing/2014/main" id="{44445B73-7BE2-3F21-A83C-830FF2F58C21}"/>
              </a:ext>
            </a:extLst>
          </p:cNvPr>
          <p:cNvSpPr txBox="1"/>
          <p:nvPr/>
        </p:nvSpPr>
        <p:spPr>
          <a:xfrm>
            <a:off x="6930848" y="5007935"/>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36" name="TextBox 35">
            <a:extLst>
              <a:ext uri="{FF2B5EF4-FFF2-40B4-BE49-F238E27FC236}">
                <a16:creationId xmlns:a16="http://schemas.microsoft.com/office/drawing/2014/main" id="{1F6B9744-CDC0-C3F0-26D7-DACDBCBF84B6}"/>
              </a:ext>
            </a:extLst>
          </p:cNvPr>
          <p:cNvSpPr txBox="1"/>
          <p:nvPr/>
        </p:nvSpPr>
        <p:spPr>
          <a:xfrm>
            <a:off x="6930848" y="5443870"/>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37" name="TextBox 36">
            <a:extLst>
              <a:ext uri="{FF2B5EF4-FFF2-40B4-BE49-F238E27FC236}">
                <a16:creationId xmlns:a16="http://schemas.microsoft.com/office/drawing/2014/main" id="{52F357C5-2018-554F-77DF-0A0459691559}"/>
              </a:ext>
            </a:extLst>
          </p:cNvPr>
          <p:cNvSpPr txBox="1"/>
          <p:nvPr/>
        </p:nvSpPr>
        <p:spPr>
          <a:xfrm>
            <a:off x="6930848" y="5826642"/>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38" name="TextBox 37">
            <a:extLst>
              <a:ext uri="{FF2B5EF4-FFF2-40B4-BE49-F238E27FC236}">
                <a16:creationId xmlns:a16="http://schemas.microsoft.com/office/drawing/2014/main" id="{A8CBBC50-AF43-3B99-A0F4-BAFE96F487B5}"/>
              </a:ext>
            </a:extLst>
          </p:cNvPr>
          <p:cNvSpPr txBox="1"/>
          <p:nvPr/>
        </p:nvSpPr>
        <p:spPr>
          <a:xfrm>
            <a:off x="6930848" y="1722474"/>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39" name="TextBox 38">
            <a:extLst>
              <a:ext uri="{FF2B5EF4-FFF2-40B4-BE49-F238E27FC236}">
                <a16:creationId xmlns:a16="http://schemas.microsoft.com/office/drawing/2014/main" id="{BEF01BD1-B86A-2E22-AD13-AD1FBF21CE63}"/>
              </a:ext>
            </a:extLst>
          </p:cNvPr>
          <p:cNvSpPr txBox="1"/>
          <p:nvPr/>
        </p:nvSpPr>
        <p:spPr>
          <a:xfrm>
            <a:off x="9280644" y="2137144"/>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40" name="TextBox 39">
            <a:extLst>
              <a:ext uri="{FF2B5EF4-FFF2-40B4-BE49-F238E27FC236}">
                <a16:creationId xmlns:a16="http://schemas.microsoft.com/office/drawing/2014/main" id="{45FA0A8B-68CA-1F19-40AB-9897EE82C620}"/>
              </a:ext>
            </a:extLst>
          </p:cNvPr>
          <p:cNvSpPr txBox="1"/>
          <p:nvPr/>
        </p:nvSpPr>
        <p:spPr>
          <a:xfrm>
            <a:off x="9280644" y="2541181"/>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41" name="TextBox 40">
            <a:extLst>
              <a:ext uri="{FF2B5EF4-FFF2-40B4-BE49-F238E27FC236}">
                <a16:creationId xmlns:a16="http://schemas.microsoft.com/office/drawing/2014/main" id="{F47B1E0A-E3B5-C3A7-F1FA-761C0191E58C}"/>
              </a:ext>
            </a:extLst>
          </p:cNvPr>
          <p:cNvSpPr txBox="1"/>
          <p:nvPr/>
        </p:nvSpPr>
        <p:spPr>
          <a:xfrm>
            <a:off x="9280644" y="2977116"/>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42" name="TextBox 41">
            <a:extLst>
              <a:ext uri="{FF2B5EF4-FFF2-40B4-BE49-F238E27FC236}">
                <a16:creationId xmlns:a16="http://schemas.microsoft.com/office/drawing/2014/main" id="{48B512FE-9B9E-57C1-1EDA-24E73336C03B}"/>
              </a:ext>
            </a:extLst>
          </p:cNvPr>
          <p:cNvSpPr txBox="1"/>
          <p:nvPr/>
        </p:nvSpPr>
        <p:spPr>
          <a:xfrm>
            <a:off x="9280644" y="3349256"/>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43" name="TextBox 42">
            <a:extLst>
              <a:ext uri="{FF2B5EF4-FFF2-40B4-BE49-F238E27FC236}">
                <a16:creationId xmlns:a16="http://schemas.microsoft.com/office/drawing/2014/main" id="{36A8036F-4373-2AB1-7103-B984B8D35E4A}"/>
              </a:ext>
            </a:extLst>
          </p:cNvPr>
          <p:cNvSpPr txBox="1"/>
          <p:nvPr/>
        </p:nvSpPr>
        <p:spPr>
          <a:xfrm>
            <a:off x="9280644" y="3785191"/>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44" name="TextBox 43">
            <a:extLst>
              <a:ext uri="{FF2B5EF4-FFF2-40B4-BE49-F238E27FC236}">
                <a16:creationId xmlns:a16="http://schemas.microsoft.com/office/drawing/2014/main" id="{E587EC72-6AB5-289A-B15E-F4DD93028E85}"/>
              </a:ext>
            </a:extLst>
          </p:cNvPr>
          <p:cNvSpPr txBox="1"/>
          <p:nvPr/>
        </p:nvSpPr>
        <p:spPr>
          <a:xfrm>
            <a:off x="9280644" y="4189228"/>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45" name="TextBox 44">
            <a:extLst>
              <a:ext uri="{FF2B5EF4-FFF2-40B4-BE49-F238E27FC236}">
                <a16:creationId xmlns:a16="http://schemas.microsoft.com/office/drawing/2014/main" id="{4B95AA16-364F-6ED2-A0A6-2823CA2AF4E5}"/>
              </a:ext>
            </a:extLst>
          </p:cNvPr>
          <p:cNvSpPr txBox="1"/>
          <p:nvPr/>
        </p:nvSpPr>
        <p:spPr>
          <a:xfrm>
            <a:off x="9280644" y="4625163"/>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46" name="TextBox 45">
            <a:extLst>
              <a:ext uri="{FF2B5EF4-FFF2-40B4-BE49-F238E27FC236}">
                <a16:creationId xmlns:a16="http://schemas.microsoft.com/office/drawing/2014/main" id="{B82A0C00-79DA-9FF3-1785-0BC67A715FE5}"/>
              </a:ext>
            </a:extLst>
          </p:cNvPr>
          <p:cNvSpPr txBox="1"/>
          <p:nvPr/>
        </p:nvSpPr>
        <p:spPr>
          <a:xfrm>
            <a:off x="9280644" y="5007935"/>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47" name="TextBox 46">
            <a:extLst>
              <a:ext uri="{FF2B5EF4-FFF2-40B4-BE49-F238E27FC236}">
                <a16:creationId xmlns:a16="http://schemas.microsoft.com/office/drawing/2014/main" id="{F2DE5B07-AA85-BA45-5AF9-62CC6E797B3F}"/>
              </a:ext>
            </a:extLst>
          </p:cNvPr>
          <p:cNvSpPr txBox="1"/>
          <p:nvPr/>
        </p:nvSpPr>
        <p:spPr>
          <a:xfrm>
            <a:off x="9280644" y="5443870"/>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48" name="TextBox 47">
            <a:extLst>
              <a:ext uri="{FF2B5EF4-FFF2-40B4-BE49-F238E27FC236}">
                <a16:creationId xmlns:a16="http://schemas.microsoft.com/office/drawing/2014/main" id="{E756A07A-214D-ADA9-D786-FFFFA743E24A}"/>
              </a:ext>
            </a:extLst>
          </p:cNvPr>
          <p:cNvSpPr txBox="1"/>
          <p:nvPr/>
        </p:nvSpPr>
        <p:spPr>
          <a:xfrm>
            <a:off x="9280644" y="5826642"/>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
        <p:nvSpPr>
          <p:cNvPr id="49" name="TextBox 48">
            <a:extLst>
              <a:ext uri="{FF2B5EF4-FFF2-40B4-BE49-F238E27FC236}">
                <a16:creationId xmlns:a16="http://schemas.microsoft.com/office/drawing/2014/main" id="{DF67E31C-F972-3EE9-C3E9-E74CD308556B}"/>
              </a:ext>
            </a:extLst>
          </p:cNvPr>
          <p:cNvSpPr txBox="1"/>
          <p:nvPr/>
        </p:nvSpPr>
        <p:spPr>
          <a:xfrm>
            <a:off x="9280644" y="1722474"/>
            <a:ext cx="2138725" cy="276999"/>
          </a:xfrm>
          <a:prstGeom prst="rect">
            <a:avLst/>
          </a:prstGeom>
          <a:noFill/>
        </p:spPr>
        <p:txBody>
          <a:bodyPr wrap="square" rtlCol="0">
            <a:spAutoFit/>
          </a:bodyPr>
          <a:lstStyle/>
          <a:p>
            <a:endParaRPr lang="en-MX" sz="1200" dirty="0">
              <a:solidFill>
                <a:srgbClr val="8E92A9"/>
              </a:solidFill>
              <a:latin typeface="Helvetica" pitchFamily="2" charset="0"/>
            </a:endParaRPr>
          </a:p>
        </p:txBody>
      </p:sp>
    </p:spTree>
    <p:extLst>
      <p:ext uri="{BB962C8B-B14F-4D97-AF65-F5344CB8AC3E}">
        <p14:creationId xmlns:p14="http://schemas.microsoft.com/office/powerpoint/2010/main" val="80542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9FCAF-A6BF-792B-5489-1EEE7DDB4E31}"/>
              </a:ext>
            </a:extLst>
          </p:cNvPr>
          <p:cNvPicPr>
            <a:picLocks noChangeAspect="1"/>
          </p:cNvPicPr>
          <p:nvPr/>
        </p:nvPicPr>
        <p:blipFill>
          <a:blip r:embed="rId2"/>
          <a:stretch>
            <a:fillRect/>
          </a:stretch>
        </p:blipFill>
        <p:spPr>
          <a:xfrm>
            <a:off x="-7554" y="258121"/>
            <a:ext cx="12207108" cy="6613839"/>
          </a:xfrm>
          <a:prstGeom prst="rect">
            <a:avLst/>
          </a:prstGeom>
        </p:spPr>
      </p:pic>
      <p:pic>
        <p:nvPicPr>
          <p:cNvPr id="3" name="Picture 2">
            <a:extLst>
              <a:ext uri="{FF2B5EF4-FFF2-40B4-BE49-F238E27FC236}">
                <a16:creationId xmlns:a16="http://schemas.microsoft.com/office/drawing/2014/main" id="{37C711CD-5C04-7818-6DD0-AFBDF74EA3A6}"/>
              </a:ext>
            </a:extLst>
          </p:cNvPr>
          <p:cNvPicPr>
            <a:picLocks noChangeAspect="1"/>
          </p:cNvPicPr>
          <p:nvPr/>
        </p:nvPicPr>
        <p:blipFill>
          <a:blip r:embed="rId3"/>
          <a:stretch>
            <a:fillRect/>
          </a:stretch>
        </p:blipFill>
        <p:spPr>
          <a:xfrm>
            <a:off x="2882900" y="2279650"/>
            <a:ext cx="6426200" cy="2298700"/>
          </a:xfrm>
          <a:prstGeom prst="rect">
            <a:avLst/>
          </a:prstGeom>
        </p:spPr>
      </p:pic>
    </p:spTree>
    <p:extLst>
      <p:ext uri="{BB962C8B-B14F-4D97-AF65-F5344CB8AC3E}">
        <p14:creationId xmlns:p14="http://schemas.microsoft.com/office/powerpoint/2010/main" val="3647714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9FCAF-A6BF-792B-5489-1EEE7DDB4E31}"/>
              </a:ext>
            </a:extLst>
          </p:cNvPr>
          <p:cNvPicPr>
            <a:picLocks noChangeAspect="1"/>
          </p:cNvPicPr>
          <p:nvPr/>
        </p:nvPicPr>
        <p:blipFill>
          <a:blip r:embed="rId2"/>
          <a:stretch>
            <a:fillRect/>
          </a:stretch>
        </p:blipFill>
        <p:spPr>
          <a:xfrm>
            <a:off x="-7554" y="258121"/>
            <a:ext cx="12207108" cy="6613839"/>
          </a:xfrm>
          <a:prstGeom prst="rect">
            <a:avLst/>
          </a:prstGeom>
        </p:spPr>
      </p:pic>
      <p:sp>
        <p:nvSpPr>
          <p:cNvPr id="3" name="TextBox 2">
            <a:extLst>
              <a:ext uri="{FF2B5EF4-FFF2-40B4-BE49-F238E27FC236}">
                <a16:creationId xmlns:a16="http://schemas.microsoft.com/office/drawing/2014/main" id="{EA7DF894-E499-95F9-A897-3F6EE38FE0A1}"/>
              </a:ext>
            </a:extLst>
          </p:cNvPr>
          <p:cNvSpPr txBox="1"/>
          <p:nvPr/>
        </p:nvSpPr>
        <p:spPr>
          <a:xfrm>
            <a:off x="1825652" y="723013"/>
            <a:ext cx="8540694" cy="523220"/>
          </a:xfrm>
          <a:prstGeom prst="rect">
            <a:avLst/>
          </a:prstGeom>
          <a:noFill/>
        </p:spPr>
        <p:txBody>
          <a:bodyPr wrap="square" rtlCol="0">
            <a:spAutoFit/>
          </a:bodyPr>
          <a:lstStyle/>
          <a:p>
            <a:pPr algn="ctr"/>
            <a:r>
              <a:rPr lang="en-US" sz="2800" b="1" dirty="0">
                <a:solidFill>
                  <a:srgbClr val="8E92A9"/>
                </a:solidFill>
                <a:latin typeface="Helvetica" pitchFamily="2" charset="0"/>
              </a:rPr>
              <a:t>Aviso de </a:t>
            </a:r>
            <a:r>
              <a:rPr lang="es-MX" sz="2800" b="1" dirty="0">
                <a:solidFill>
                  <a:srgbClr val="8E92A9"/>
                </a:solidFill>
                <a:latin typeface="Helvetica" pitchFamily="2" charset="0"/>
              </a:rPr>
              <a:t>Privacidad</a:t>
            </a:r>
          </a:p>
        </p:txBody>
      </p:sp>
      <p:sp>
        <p:nvSpPr>
          <p:cNvPr id="4" name="TextBox 3">
            <a:extLst>
              <a:ext uri="{FF2B5EF4-FFF2-40B4-BE49-F238E27FC236}">
                <a16:creationId xmlns:a16="http://schemas.microsoft.com/office/drawing/2014/main" id="{F52EC9D1-9B24-256E-BA35-00582E12EB38}"/>
              </a:ext>
            </a:extLst>
          </p:cNvPr>
          <p:cNvSpPr txBox="1"/>
          <p:nvPr/>
        </p:nvSpPr>
        <p:spPr>
          <a:xfrm>
            <a:off x="760898" y="1444434"/>
            <a:ext cx="5192591" cy="4524315"/>
          </a:xfrm>
          <a:prstGeom prst="rect">
            <a:avLst/>
          </a:prstGeom>
          <a:noFill/>
        </p:spPr>
        <p:txBody>
          <a:bodyPr wrap="square" rtlCol="0">
            <a:spAutoFit/>
          </a:bodyPr>
          <a:lstStyle/>
          <a:p>
            <a:pPr algn="just"/>
            <a:r>
              <a:rPr lang="es-MX" sz="800" dirty="0" err="1">
                <a:solidFill>
                  <a:srgbClr val="8E92A9"/>
                </a:solidFill>
                <a:latin typeface="Helvetica" pitchFamily="2" charset="0"/>
              </a:rPr>
              <a:t>Brothers</a:t>
            </a:r>
            <a:r>
              <a:rPr lang="es-MX" sz="800" dirty="0">
                <a:solidFill>
                  <a:srgbClr val="8E92A9"/>
                </a:solidFill>
                <a:latin typeface="Helvetica" pitchFamily="2" charset="0"/>
              </a:rPr>
              <a:t> Miel S.C, mejor conocido como «</a:t>
            </a:r>
            <a:r>
              <a:rPr lang="es-MX" sz="800" dirty="0" err="1">
                <a:solidFill>
                  <a:srgbClr val="8E92A9"/>
                </a:solidFill>
                <a:latin typeface="Helvetica" pitchFamily="2" charset="0"/>
              </a:rPr>
              <a:t>Finanzology</a:t>
            </a:r>
            <a:r>
              <a:rPr lang="es-MX" sz="800" dirty="0">
                <a:solidFill>
                  <a:srgbClr val="8E92A9"/>
                </a:solidFill>
                <a:latin typeface="Helvetica" pitchFamily="2" charset="0"/>
              </a:rPr>
              <a:t>» siempre preocupado por la seguridad y protección de los datos personales, sensibles y patrimoniales o financieros da a conocer a sus solicitantes, asegurados, beneficiarios, empleados, socios comerciales y cualquier otra persona (“Titular”) que por cualquier motivo entregue o haya entregado información personal, el siguiente:</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I. IDENTIDAD Y DOMICILIO DEL RESPONSABLE, ASI COMO LOS DATOS QUE SE TRATARÁN.</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En cumplimiento con lo dispuesto en el Artículo 15 de la Ley Federal de Protección de Datos Personales en Posesión de los Particulares la (Ley), el artículo 23 de su Reglamento y los Lineamientos del Aviso de Privacidad publicados el 17 de enero de 2013 en el Diario Oficial de la Federación, El Agente con domicilio en Lago Alberto 319, Piso 9, colonia Granada, alcaldía Miguel Hidalgo, C.P.11520, Ciudad de México, y correo Electrónico: hola@finanzology.com, teléfono: (55) 11-03-7000 ext. 7236, horarios de atención de Lunes a Jueves de 8:30am a 5:30pm, y Viernes de 8:00am a 2:30pm, pone a su disposición como Titular el presente Aviso de Privacidad, mediante el cual hace de su conocimiento que sus datos personales y sensibles se tratarán de acuerdo con las finalidades que serán descritas en el punto III de este aviso.</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II. DATOS PERSONALES QUE SERÁN SOMETIDOS A TRATAMIENTO</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El Agente podrá recabar de sus solicitantes, asegurados, beneficiarios, empleados, socios comerciales y cualquier otra persona (“Titular”) que por cualquier motivo entregue o haya entregado información de datos generales y personales sensibles tales como:</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 Datos de identificación.</a:t>
            </a:r>
          </a:p>
          <a:p>
            <a:pPr algn="just"/>
            <a:r>
              <a:rPr lang="es-MX" sz="800" dirty="0">
                <a:solidFill>
                  <a:srgbClr val="8E92A9"/>
                </a:solidFill>
                <a:latin typeface="Helvetica" pitchFamily="2" charset="0"/>
              </a:rPr>
              <a:t>- Datos de contacto.</a:t>
            </a:r>
          </a:p>
          <a:p>
            <a:pPr algn="just"/>
            <a:r>
              <a:rPr lang="es-MX" sz="800" dirty="0">
                <a:solidFill>
                  <a:srgbClr val="8E92A9"/>
                </a:solidFill>
                <a:latin typeface="Helvetica" pitchFamily="2" charset="0"/>
              </a:rPr>
              <a:t>- Datos financieros y/o patrimoniales.</a:t>
            </a:r>
          </a:p>
          <a:p>
            <a:pPr algn="just"/>
            <a:r>
              <a:rPr lang="es-MX" sz="800" dirty="0">
                <a:solidFill>
                  <a:srgbClr val="8E92A9"/>
                </a:solidFill>
                <a:latin typeface="Helvetica" pitchFamily="2" charset="0"/>
              </a:rPr>
              <a:t>- Datos laborales.</a:t>
            </a:r>
          </a:p>
          <a:p>
            <a:pPr algn="just"/>
            <a:r>
              <a:rPr lang="es-MX" sz="800" dirty="0">
                <a:solidFill>
                  <a:srgbClr val="8E92A9"/>
                </a:solidFill>
                <a:latin typeface="Helvetica" pitchFamily="2" charset="0"/>
              </a:rPr>
              <a:t>- Datos académicos.</a:t>
            </a:r>
          </a:p>
          <a:p>
            <a:pPr algn="just"/>
            <a:r>
              <a:rPr lang="es-MX" sz="800" dirty="0">
                <a:solidFill>
                  <a:srgbClr val="8E92A9"/>
                </a:solidFill>
                <a:latin typeface="Helvetica" pitchFamily="2" charset="0"/>
              </a:rPr>
              <a:t>- Datos de salud, estudios e informes médicos.</a:t>
            </a:r>
          </a:p>
          <a:p>
            <a:pPr algn="just"/>
            <a:r>
              <a:rPr lang="es-MX" sz="800" dirty="0">
                <a:solidFill>
                  <a:srgbClr val="8E92A9"/>
                </a:solidFill>
                <a:latin typeface="Helvetica" pitchFamily="2" charset="0"/>
              </a:rPr>
              <a:t>- Referencias personales.</a:t>
            </a:r>
          </a:p>
          <a:p>
            <a:pPr algn="just"/>
            <a:r>
              <a:rPr lang="es-MX" sz="800" dirty="0">
                <a:solidFill>
                  <a:srgbClr val="8E92A9"/>
                </a:solidFill>
                <a:latin typeface="Helvetica" pitchFamily="2" charset="0"/>
              </a:rPr>
              <a:t>- Hábitos personales.</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Y, en el caso de extranjeros, se recabará información adicional como:</a:t>
            </a:r>
          </a:p>
          <a:p>
            <a:pPr algn="just"/>
            <a:r>
              <a:rPr lang="es-MX" sz="800" dirty="0">
                <a:solidFill>
                  <a:srgbClr val="8E92A9"/>
                </a:solidFill>
                <a:latin typeface="Helvetica" pitchFamily="2" charset="0"/>
              </a:rPr>
              <a:t>Datos tránsito, migratorios, país de origen y domicilio del mismo.</a:t>
            </a:r>
          </a:p>
          <a:p>
            <a:pPr algn="just"/>
            <a:r>
              <a:rPr lang="es-MX" sz="800" dirty="0">
                <a:solidFill>
                  <a:srgbClr val="8E92A9"/>
                </a:solidFill>
                <a:latin typeface="Helvetica" pitchFamily="2" charset="0"/>
              </a:rPr>
              <a:t>Así mismo el Agente, garantiza que es competente y se encuentra comprometido y capacitado para salvaguardar y proteger toda la información recabada, en términos de la LFPDPPP, su “Reglamento” y los “Lineamientos” en materia.</a:t>
            </a:r>
          </a:p>
        </p:txBody>
      </p:sp>
      <p:sp>
        <p:nvSpPr>
          <p:cNvPr id="5" name="TextBox 4">
            <a:extLst>
              <a:ext uri="{FF2B5EF4-FFF2-40B4-BE49-F238E27FC236}">
                <a16:creationId xmlns:a16="http://schemas.microsoft.com/office/drawing/2014/main" id="{5A80CAE5-6BEA-9B3C-3529-8C27DBC01946}"/>
              </a:ext>
            </a:extLst>
          </p:cNvPr>
          <p:cNvSpPr txBox="1"/>
          <p:nvPr/>
        </p:nvSpPr>
        <p:spPr>
          <a:xfrm>
            <a:off x="6215400" y="1444434"/>
            <a:ext cx="5192591" cy="4770537"/>
          </a:xfrm>
          <a:prstGeom prst="rect">
            <a:avLst/>
          </a:prstGeom>
          <a:noFill/>
        </p:spPr>
        <p:txBody>
          <a:bodyPr wrap="square" rtlCol="0">
            <a:spAutoFit/>
          </a:bodyPr>
          <a:lstStyle/>
          <a:p>
            <a:pPr algn="just"/>
            <a:r>
              <a:rPr lang="es-MX" sz="800" dirty="0">
                <a:solidFill>
                  <a:srgbClr val="8E92A9"/>
                </a:solidFill>
                <a:latin typeface="Helvetica" pitchFamily="2" charset="0"/>
              </a:rPr>
              <a:t>Además, el Agente tomará las medidas necesarias para mantener de forma segura y confidencial toda la información de sus Titulares, clientes, proveedores, colaboradores, socios comerciales y demás interesados e involucrados conmigo.</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III. FINALIDADES DEL TRATAMIENTO DE LOS DATOS</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Con fundamento en los artículos 15º y 16º fracción II de la LFPDPPP, así como los artículos 14º, 30º, 40º, 41º y 42º de su Reglamento y de los artículos 20º fracciones IV y V, 24º y 25º, de los Lineamientos, en tal sentido, me comprometo a salvaguardar sus Datos Personales bajo los principios de lealtad y responsabilidad. Los Datos Personales obtenidos se encuentran protegidos por medidas de seguridad, físicas, tecnológicas y administrativas, apegadas a normas que buscan salvaguardar dichos Datos Personales en términos de lo dispuesto en la Legislación. Por tanto, le informamos que los datos personales recabados serán utilizados únicamente y con las siguientes finalidades necesarias:</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Primarias</a:t>
            </a:r>
          </a:p>
          <a:p>
            <a:pPr algn="just"/>
            <a:r>
              <a:rPr lang="es-MX" sz="800" dirty="0">
                <a:solidFill>
                  <a:srgbClr val="8E92A9"/>
                </a:solidFill>
                <a:latin typeface="Helvetica" pitchFamily="2" charset="0"/>
              </a:rPr>
              <a:t>Clientes (solicitantes, contratantes, asegurados y beneficiarios).</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Evaluar sus necesidades de protección y específicamente, para la evaluación del riesgo, y en su caso, la emisión de un contrato de seguro, recabará sus datos personales, incluyendo datos personales sensibles (los Datos Personales), para los siguientes propósitos:</a:t>
            </a:r>
          </a:p>
          <a:p>
            <a:pPr algn="just"/>
            <a:r>
              <a:rPr lang="es-MX" sz="800" dirty="0">
                <a:solidFill>
                  <a:srgbClr val="8E92A9"/>
                </a:solidFill>
                <a:latin typeface="Helvetica" pitchFamily="2" charset="0"/>
              </a:rPr>
              <a:t>Analizar internamente y por conducto de terceros, los datos personales, familiares, médicos, patrimoniales y financieros del Titular, con el propósito de evaluar sus necesidades, así como el riesgo inherente, y en su caso, celebrar contratos de seguro entre el Titular y Prudential Seguros México, S.A. de C.V., incluyendo el cumplimiento de cualquier obligación, gestión o trámite, directo o indirecto, derivado de la relación jurídica presente o futura generada entre el Titular y la Institución como consecuencia del contrato de seguro.</a:t>
            </a:r>
          </a:p>
          <a:p>
            <a:pPr algn="just"/>
            <a:r>
              <a:rPr lang="es-MX" sz="800" dirty="0">
                <a:solidFill>
                  <a:srgbClr val="8E92A9"/>
                </a:solidFill>
                <a:latin typeface="Helvetica" pitchFamily="2" charset="0"/>
              </a:rPr>
              <a:t>El Agente podrá transferir o transmitir los datos personales y/o sensibles del Titular a Prudential Seguros México, S.A. de C.V. y/o a las que formen parte de su grupo empresarial (matriz, filiales, subsidiarias), a </a:t>
            </a:r>
            <a:r>
              <a:rPr lang="es-MX" sz="800" dirty="0" err="1">
                <a:solidFill>
                  <a:srgbClr val="8E92A9"/>
                </a:solidFill>
                <a:latin typeface="Helvetica" pitchFamily="2" charset="0"/>
              </a:rPr>
              <a:t>Brothers</a:t>
            </a:r>
            <a:r>
              <a:rPr lang="es-MX" sz="800" dirty="0">
                <a:solidFill>
                  <a:srgbClr val="8E92A9"/>
                </a:solidFill>
                <a:latin typeface="Helvetica" pitchFamily="2" charset="0"/>
              </a:rPr>
              <a:t> Miel, S.C. que es la Promotoría a la que pertenece el Agente, o bien a un tercero, siempre y cuando en el último supuesto exista un contrato celebrado para el debido cumplimiento del contrato de seguro que el Titular haya celebrado con Prudential Seguros México, S.A. de C.V.</a:t>
            </a:r>
          </a:p>
          <a:p>
            <a:pPr algn="just"/>
            <a:r>
              <a:rPr lang="es-MX" sz="800" dirty="0">
                <a:solidFill>
                  <a:srgbClr val="8E92A9"/>
                </a:solidFill>
                <a:latin typeface="Helvetica" pitchFamily="2" charset="0"/>
              </a:rPr>
              <a:t>El uso de los datos financieros, médicos o patrimoniales (Datos personales) requerirán del consentimiento expreso de su Titular, salvo que tengan el propósito de cumplir obligaciones derivadas de una relación jurídica entre usted y el Agente, así como lo indicado en las excepciones a que se refieren los artículos 10 y 37 de la Ley.</a:t>
            </a:r>
          </a:p>
          <a:p>
            <a:pPr algn="just"/>
            <a:r>
              <a:rPr lang="es-MX" sz="800" dirty="0">
                <a:solidFill>
                  <a:srgbClr val="8E92A9"/>
                </a:solidFill>
                <a:latin typeface="Helvetica" pitchFamily="2" charset="0"/>
              </a:rPr>
              <a:t>El Titular al suscribir el Aviso de Privacidad, por separado o como parte integrante de su Solicitud de Seguro, otorga de manera expresa e indubitable su consentimiento pleno para el tratamiento de sus Datos Personales (incluyendo Datos Personales Sensibles) con base en los principios de licitud, consentimiento, información, calidad, finalidad, proporcionalidad y responsabilidad en la protección de los mismos en términos de la Ley.</a:t>
            </a:r>
          </a:p>
        </p:txBody>
      </p:sp>
    </p:spTree>
    <p:extLst>
      <p:ext uri="{BB962C8B-B14F-4D97-AF65-F5344CB8AC3E}">
        <p14:creationId xmlns:p14="http://schemas.microsoft.com/office/powerpoint/2010/main" val="35422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9FCAF-A6BF-792B-5489-1EEE7DDB4E31}"/>
              </a:ext>
            </a:extLst>
          </p:cNvPr>
          <p:cNvPicPr>
            <a:picLocks noChangeAspect="1"/>
          </p:cNvPicPr>
          <p:nvPr/>
        </p:nvPicPr>
        <p:blipFill>
          <a:blip r:embed="rId2"/>
          <a:stretch>
            <a:fillRect/>
          </a:stretch>
        </p:blipFill>
        <p:spPr>
          <a:xfrm>
            <a:off x="-7554" y="258121"/>
            <a:ext cx="12207108" cy="6613839"/>
          </a:xfrm>
          <a:prstGeom prst="rect">
            <a:avLst/>
          </a:prstGeom>
        </p:spPr>
      </p:pic>
      <p:sp>
        <p:nvSpPr>
          <p:cNvPr id="4" name="TextBox 3">
            <a:extLst>
              <a:ext uri="{FF2B5EF4-FFF2-40B4-BE49-F238E27FC236}">
                <a16:creationId xmlns:a16="http://schemas.microsoft.com/office/drawing/2014/main" id="{F52EC9D1-9B24-256E-BA35-00582E12EB38}"/>
              </a:ext>
            </a:extLst>
          </p:cNvPr>
          <p:cNvSpPr txBox="1"/>
          <p:nvPr/>
        </p:nvSpPr>
        <p:spPr>
          <a:xfrm>
            <a:off x="782163" y="843953"/>
            <a:ext cx="5192591" cy="4893647"/>
          </a:xfrm>
          <a:prstGeom prst="rect">
            <a:avLst/>
          </a:prstGeom>
          <a:noFill/>
        </p:spPr>
        <p:txBody>
          <a:bodyPr wrap="square" rtlCol="0">
            <a:spAutoFit/>
          </a:bodyPr>
          <a:lstStyle/>
          <a:p>
            <a:pPr algn="just"/>
            <a:r>
              <a:rPr lang="es-MX" sz="800" dirty="0">
                <a:solidFill>
                  <a:srgbClr val="8E92A9"/>
                </a:solidFill>
                <a:latin typeface="Helvetica" pitchFamily="2" charset="0"/>
              </a:rPr>
              <a:t>Asimismo, faculta a los médicos, hospitales, compañías de seguros, compañías de medicina </a:t>
            </a:r>
            <a:r>
              <a:rPr lang="es-MX" sz="800" dirty="0" err="1">
                <a:solidFill>
                  <a:srgbClr val="8E92A9"/>
                </a:solidFill>
                <a:latin typeface="Helvetica" pitchFamily="2" charset="0"/>
              </a:rPr>
              <a:t>pre-pagada</a:t>
            </a:r>
            <a:r>
              <a:rPr lang="es-MX" sz="800" dirty="0">
                <a:solidFill>
                  <a:srgbClr val="8E92A9"/>
                </a:solidFill>
                <a:latin typeface="Helvetica" pitchFamily="2" charset="0"/>
              </a:rPr>
              <a:t> o Institución Especializada en Salud para que, en cualquier momento, el Agente pueda acceder a la información sobre el estado de salud del Titular. En consecuencia, autoriza a dichas entidades para que entreguen al Agente copia de toda la información que sea requerida en caso de que ocurra un siniestro al contrato de seguro.</a:t>
            </a:r>
          </a:p>
          <a:p>
            <a:pPr algn="just"/>
            <a:r>
              <a:rPr lang="es-MX" sz="800" dirty="0">
                <a:solidFill>
                  <a:srgbClr val="8E92A9"/>
                </a:solidFill>
                <a:latin typeface="Helvetica" pitchFamily="2" charset="0"/>
              </a:rPr>
              <a:t>Para brindar información con respecto de los distintos productos y servicios de seguro, así como de cotizaciones solicitadas por el interesado.</a:t>
            </a:r>
          </a:p>
          <a:p>
            <a:pPr algn="just"/>
            <a:r>
              <a:rPr lang="es-MX" sz="800" dirty="0">
                <a:solidFill>
                  <a:srgbClr val="8E92A9"/>
                </a:solidFill>
                <a:latin typeface="Helvetica" pitchFamily="2" charset="0"/>
              </a:rPr>
              <a:t>El Titular, debido a la naturaleza de la asesoría brindada, podrá compartir los nombres, correos electrónicos, teléfonos y cualquier dato de contacto de su círculo de amigos y familiares con el Agente de Seguros, los cuales recibirán el mismo tratamiento que rige este Aviso de Privacidad y se encuentra apegado a la ley de la materia.</a:t>
            </a:r>
          </a:p>
          <a:p>
            <a:pPr algn="just"/>
            <a:r>
              <a:rPr lang="es-MX" sz="800" dirty="0">
                <a:solidFill>
                  <a:srgbClr val="8E92A9"/>
                </a:solidFill>
                <a:latin typeface="Helvetica" pitchFamily="2" charset="0"/>
              </a:rPr>
              <a:t>Proveedores o prestadores de bienes y/o servicios:</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Los datos personales que recopilamos de nuestros proveedores, prestadores de servicios y despachos, los destinamos a los siguientes propósitos:</a:t>
            </a:r>
          </a:p>
          <a:p>
            <a:pPr algn="just"/>
            <a:r>
              <a:rPr lang="es-MX" sz="800" dirty="0">
                <a:solidFill>
                  <a:srgbClr val="8E92A9"/>
                </a:solidFill>
                <a:latin typeface="Helvetica" pitchFamily="2" charset="0"/>
              </a:rPr>
              <a:t>- Identificación y verificación.</a:t>
            </a:r>
          </a:p>
          <a:p>
            <a:pPr algn="just"/>
            <a:r>
              <a:rPr lang="es-MX" sz="800" dirty="0">
                <a:solidFill>
                  <a:srgbClr val="8E92A9"/>
                </a:solidFill>
                <a:latin typeface="Helvetica" pitchFamily="2" charset="0"/>
              </a:rPr>
              <a:t>- Contacto.</a:t>
            </a:r>
          </a:p>
          <a:p>
            <a:pPr algn="just"/>
            <a:r>
              <a:rPr lang="es-MX" sz="800" dirty="0">
                <a:solidFill>
                  <a:srgbClr val="8E92A9"/>
                </a:solidFill>
                <a:latin typeface="Helvetica" pitchFamily="2" charset="0"/>
              </a:rPr>
              <a:t>- Facturación de pagos por prestaciones de servicios.</a:t>
            </a:r>
          </a:p>
          <a:p>
            <a:pPr algn="just"/>
            <a:r>
              <a:rPr lang="es-MX" sz="800" dirty="0">
                <a:solidFill>
                  <a:srgbClr val="8E92A9"/>
                </a:solidFill>
                <a:latin typeface="Helvetica" pitchFamily="2" charset="0"/>
              </a:rPr>
              <a:t>- En su caso, para todos los fines vinculados con la relación jurídica/contractual celebrada o por celebrar.</a:t>
            </a:r>
          </a:p>
          <a:p>
            <a:pPr algn="just"/>
            <a:r>
              <a:rPr lang="es-MX" sz="800" dirty="0">
                <a:solidFill>
                  <a:srgbClr val="8E92A9"/>
                </a:solidFill>
                <a:latin typeface="Helvetica" pitchFamily="2" charset="0"/>
              </a:rPr>
              <a:t>- Realización de pagos, sea a través de títulos de crédito o vía transferencia electrónica.</a:t>
            </a:r>
          </a:p>
          <a:p>
            <a:pPr algn="just"/>
            <a:r>
              <a:rPr lang="es-MX" sz="800" dirty="0">
                <a:solidFill>
                  <a:srgbClr val="8E92A9"/>
                </a:solidFill>
                <a:latin typeface="Helvetica" pitchFamily="2" charset="0"/>
              </a:rPr>
              <a:t>- Clasificación de los datos en la contabilidad de la empresa en los rubros de cuentas por pagar y cuentas por cobrar.</a:t>
            </a:r>
          </a:p>
          <a:p>
            <a:pPr algn="just"/>
            <a:r>
              <a:rPr lang="es-MX" sz="800" dirty="0">
                <a:solidFill>
                  <a:srgbClr val="8E92A9"/>
                </a:solidFill>
                <a:latin typeface="Helvetica" pitchFamily="2" charset="0"/>
              </a:rPr>
              <a:t>- En la elaboración de expedientes administrativos de control interno.</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Socios Comerciales y Promotores como nuestro socio de negocio, el Agente recabará sus datos personales, incluyendo datos personales sensibles, con la finalidad de dar cumplimiento a la relación para la intermediación de venta de seguros.</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Autoridades financieras mexicanas y extranjeras con la finalidad de dar cumplimiento a todas y cada una de las obligaciones derivadas de las leyes vigentes, tratados y acuerdos internacionales, así como de todas aquellas de orden tributario y de seguros, el Agente podrá tratar los datos personales generales y sensibles con el objetivo de acatar las notificaciones y/o requerimientos oficiales y de carácter judicial</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Autoridades judiciales mexicanas y extranjeras con la finalidad de dar cumplimiento a notificaciones, requerimientos u oficios de carácter judicial.</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IMSS En el caso del Instituto Mexicano del Seguro Social (IMSS), serán tratados los datos generales y sensibles con la finalidad de cumplir con las obligaciones contenidas en la legislación en materia de seguridad social.</a:t>
            </a:r>
          </a:p>
        </p:txBody>
      </p:sp>
      <p:sp>
        <p:nvSpPr>
          <p:cNvPr id="5" name="TextBox 4">
            <a:extLst>
              <a:ext uri="{FF2B5EF4-FFF2-40B4-BE49-F238E27FC236}">
                <a16:creationId xmlns:a16="http://schemas.microsoft.com/office/drawing/2014/main" id="{5A80CAE5-6BEA-9B3C-3529-8C27DBC01946}"/>
              </a:ext>
            </a:extLst>
          </p:cNvPr>
          <p:cNvSpPr txBox="1"/>
          <p:nvPr/>
        </p:nvSpPr>
        <p:spPr>
          <a:xfrm>
            <a:off x="6236665" y="843953"/>
            <a:ext cx="5192591" cy="5386090"/>
          </a:xfrm>
          <a:prstGeom prst="rect">
            <a:avLst/>
          </a:prstGeom>
          <a:noFill/>
        </p:spPr>
        <p:txBody>
          <a:bodyPr wrap="square" rtlCol="0">
            <a:spAutoFit/>
          </a:bodyPr>
          <a:lstStyle/>
          <a:p>
            <a:pPr algn="just"/>
            <a:r>
              <a:rPr lang="es-MX" sz="800" dirty="0">
                <a:solidFill>
                  <a:srgbClr val="8E92A9"/>
                </a:solidFill>
                <a:latin typeface="Helvetica" pitchFamily="2" charset="0"/>
              </a:rPr>
              <a:t>INAI: En el caso del Instituto Nacional de Acceso a la Información (INAI) para dar cumplimiento a todas aquellas normativas en materia de Protección de Datos. En caso de alguna duda puede usted consultar al INAI en www.inai.org.mx.</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CONDUSEF En el caso de la Comisión Nacional para la Protección y Defensa de los Usuarios de Servicios Financieros (CONDUSEF), se tratarán los datos generales y sensibles para brindar una solución a los reclamos presentados por el Titular de los servicios de seguro o inversión, así como las Instituciones Bancarias y demás entidades financieras ante este órgano del Estado y con ello dar cumplimiento a la relación contractual que se tenga.</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STPS: En el caso de la Secretaria de Trabajo y Previsión Social, se tratarán los datos generales para dar cumplimiento a las normas de trabajo, así como aquellas de orden oficial (NOM).</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Filiales: El Agente podrá transferir o transmitir los datos personales y/o sensibles del Titular a Prudential Seguros México, S.A. de C.V. o a las que formen parte de su grupo empresarial (matriz, filiales, subsidiarias), a </a:t>
            </a:r>
            <a:r>
              <a:rPr lang="es-MX" sz="800" dirty="0" err="1">
                <a:solidFill>
                  <a:srgbClr val="8E92A9"/>
                </a:solidFill>
                <a:latin typeface="Helvetica" pitchFamily="2" charset="0"/>
              </a:rPr>
              <a:t>Brothers</a:t>
            </a:r>
            <a:r>
              <a:rPr lang="es-MX" sz="800" dirty="0">
                <a:solidFill>
                  <a:srgbClr val="8E92A9"/>
                </a:solidFill>
                <a:latin typeface="Helvetica" pitchFamily="2" charset="0"/>
              </a:rPr>
              <a:t> Miel, S.C. que es la Promotoría a la que pertenece el Agente o bien a un tercero, siempre y cuando en el último supuesto exista un contrato celebrado para el debido cumplimiento del contrato de seguro que el Titular haya celebrado con la Compañía.</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Secundarias</a:t>
            </a:r>
          </a:p>
          <a:p>
            <a:pPr algn="just"/>
            <a:r>
              <a:rPr lang="es-MX" sz="800" dirty="0">
                <a:solidFill>
                  <a:srgbClr val="8E92A9"/>
                </a:solidFill>
                <a:latin typeface="Helvetica" pitchFamily="2" charset="0"/>
              </a:rPr>
              <a:t>Mercadotecnia, publicidad o prospección comercial</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Con fundamento en los artículos 15º y 16º fracción II de la Ley, así como los artículos 14º, 30º, 40º, 41º y 42º de su “Reglamento” y de los artículos 20º fracciones IV y V, 24º y 25º, de los “Lineamientos”, le informamos que adicionalmente los datos personales recabados serán utilizados para las siguientes finalidades que no son necesarias para el servicio solicitado o contratado, sin embargo, nos permiten brindar una mejor atención y servicio, estas son:</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El Agente podrá enviar por cualquier medio físico, electrónico o magnético, incluyendo de manera enunciativa y no limitativa, correo ordinario, correo electrónico, mensajes de texto, llamadas telefónicas, descargas electrónicas, personalmente o por conducto de Agentes Independientes, Distribuidores o cualquier otra persona autorizada al efecto por él:</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Información de los productos o servicios que ofrece, incluyendo sin limitación alguna, información relativa a nuevos productos, beneficios adicionales o descuentos.</a:t>
            </a:r>
          </a:p>
          <a:p>
            <a:pPr algn="just"/>
            <a:r>
              <a:rPr lang="es-MX" sz="800" dirty="0">
                <a:solidFill>
                  <a:srgbClr val="8E92A9"/>
                </a:solidFill>
                <a:latin typeface="Helvetica" pitchFamily="2" charset="0"/>
              </a:rPr>
              <a:t>Publicidad en general y promociones.</a:t>
            </a:r>
          </a:p>
          <a:p>
            <a:pPr algn="just"/>
            <a:r>
              <a:rPr lang="es-MX" sz="800" dirty="0">
                <a:solidFill>
                  <a:srgbClr val="8E92A9"/>
                </a:solidFill>
                <a:latin typeface="Helvetica" pitchFamily="2" charset="0"/>
              </a:rPr>
              <a:t>Noticias y anuncios en general, que sean o puedan ser importantes o relacionados con Prudential Seguros México, S.A. de C.V. o el sector asegurador en general.</a:t>
            </a:r>
          </a:p>
          <a:p>
            <a:pPr algn="just"/>
            <a:r>
              <a:rPr lang="es-MX" sz="800" dirty="0">
                <a:solidFill>
                  <a:srgbClr val="8E92A9"/>
                </a:solidFill>
                <a:latin typeface="Helvetica" pitchFamily="2" charset="0"/>
              </a:rPr>
              <a:t>Realizar campañas publicitarias con entidades afiliadas o con las que se tenga alianza estratégica.</a:t>
            </a:r>
          </a:p>
          <a:p>
            <a:pPr algn="just"/>
            <a:r>
              <a:rPr lang="es-MX" sz="800" dirty="0">
                <a:solidFill>
                  <a:srgbClr val="8E92A9"/>
                </a:solidFill>
                <a:latin typeface="Helvetica" pitchFamily="2" charset="0"/>
              </a:rPr>
              <a:t>El uso de los datos financieros, médicos o patrimoniales, requerirán del consentimiento expreso del titular de los mismos, salvo en los casos donde se tengan que cumplir las obligaciones derivadas de una relación jurídica entre las partes (Titular y el Agente), o bien, existan excepciones determinadas por la Ley en sus artículos 10º y 37º.</a:t>
            </a:r>
          </a:p>
        </p:txBody>
      </p:sp>
    </p:spTree>
    <p:extLst>
      <p:ext uri="{BB962C8B-B14F-4D97-AF65-F5344CB8AC3E}">
        <p14:creationId xmlns:p14="http://schemas.microsoft.com/office/powerpoint/2010/main" val="57271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9FCAF-A6BF-792B-5489-1EEE7DDB4E31}"/>
              </a:ext>
            </a:extLst>
          </p:cNvPr>
          <p:cNvPicPr>
            <a:picLocks noChangeAspect="1"/>
          </p:cNvPicPr>
          <p:nvPr/>
        </p:nvPicPr>
        <p:blipFill>
          <a:blip r:embed="rId2"/>
          <a:stretch>
            <a:fillRect/>
          </a:stretch>
        </p:blipFill>
        <p:spPr>
          <a:xfrm>
            <a:off x="-7554" y="258121"/>
            <a:ext cx="12207108" cy="6613839"/>
          </a:xfrm>
          <a:prstGeom prst="rect">
            <a:avLst/>
          </a:prstGeom>
        </p:spPr>
      </p:pic>
      <p:sp>
        <p:nvSpPr>
          <p:cNvPr id="4" name="TextBox 3">
            <a:extLst>
              <a:ext uri="{FF2B5EF4-FFF2-40B4-BE49-F238E27FC236}">
                <a16:creationId xmlns:a16="http://schemas.microsoft.com/office/drawing/2014/main" id="{F52EC9D1-9B24-256E-BA35-00582E12EB38}"/>
              </a:ext>
            </a:extLst>
          </p:cNvPr>
          <p:cNvSpPr txBox="1"/>
          <p:nvPr/>
        </p:nvSpPr>
        <p:spPr>
          <a:xfrm>
            <a:off x="782163" y="843953"/>
            <a:ext cx="5192591" cy="4401205"/>
          </a:xfrm>
          <a:prstGeom prst="rect">
            <a:avLst/>
          </a:prstGeom>
          <a:noFill/>
        </p:spPr>
        <p:txBody>
          <a:bodyPr wrap="square" rtlCol="0">
            <a:spAutoFit/>
          </a:bodyPr>
          <a:lstStyle/>
          <a:p>
            <a:pPr algn="just"/>
            <a:r>
              <a:rPr lang="es-MX" sz="800" dirty="0">
                <a:solidFill>
                  <a:srgbClr val="8E92A9"/>
                </a:solidFill>
                <a:latin typeface="Helvetica" pitchFamily="2" charset="0"/>
              </a:rPr>
              <a:t>el tratamiento de sus datos personales generales y sensibles, esto con fundamento en el artículo 6º de la Ley que a la letra dice:</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Artículo 6.- Los responsables en el tratamiento de datos personales, deberán observar los principios de licitud, consentimiento, información, calidad, finalidad, lealtad, proporcionalidad y responsabilidad previstos en la Ley.</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IV. TRANSFERENCIA DE DATOS</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La transferencia de los Datos Personales a cualquier Tercero (persona física o moral), será para su tratamiento únicamente para los fines descritos en el presente documento. Al respecto, el Tercero que reciba los Datos Personales deberá asumir previamente, las mismas obligaciones respecto al tratamiento y resguardo de los Datos Personales que se establecen en este Aviso de Privacidad.</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Los datos a que se refiere este Aviso podrán ser transferidos a:</a:t>
            </a:r>
          </a:p>
          <a:p>
            <a:pPr algn="just"/>
            <a:r>
              <a:rPr lang="es-MX" sz="800" dirty="0">
                <a:solidFill>
                  <a:srgbClr val="8E92A9"/>
                </a:solidFill>
                <a:latin typeface="Helvetica" pitchFamily="2" charset="0"/>
              </a:rPr>
              <a:t>- Autoridades financieras mexicanas y extranjeras, con la finalidad de dar cumplimiento a nuestras obligaciones derivadas de leyes, tratados o acuerdos internacionales como institución de seguros, obligaciones tributarias, así como para el cumplimiento de notificaciones o requerimientos oficiales.</a:t>
            </a:r>
          </a:p>
          <a:p>
            <a:pPr algn="just"/>
            <a:r>
              <a:rPr lang="es-MX" sz="800" dirty="0">
                <a:solidFill>
                  <a:srgbClr val="8E92A9"/>
                </a:solidFill>
                <a:latin typeface="Helvetica" pitchFamily="2" charset="0"/>
              </a:rPr>
              <a:t>- Autoridades judiciales mexicanas y extranjeras, con la finalidad de dar cumplimiento a notificaciones, requerimientos u oficios de carácter judicial.</a:t>
            </a:r>
          </a:p>
          <a:p>
            <a:pPr algn="just"/>
            <a:r>
              <a:rPr lang="es-MX" sz="800" dirty="0">
                <a:solidFill>
                  <a:srgbClr val="8E92A9"/>
                </a:solidFill>
                <a:latin typeface="Helvetica" pitchFamily="2" charset="0"/>
              </a:rPr>
              <a:t>IMSS, con la finalidad de dar cumplimiento a obligaciones contenidas en la legislación de seguridad social.</a:t>
            </a:r>
          </a:p>
          <a:p>
            <a:pPr algn="just"/>
            <a:r>
              <a:rPr lang="es-MX" sz="800" dirty="0">
                <a:solidFill>
                  <a:srgbClr val="8E92A9"/>
                </a:solidFill>
                <a:latin typeface="Helvetica" pitchFamily="2" charset="0"/>
              </a:rPr>
              <a:t>STPS, con la finalidad de dar cumplimiento a obligaciones contenidas en la legislación federal del trabajo.</a:t>
            </a:r>
          </a:p>
          <a:p>
            <a:pPr algn="just"/>
            <a:r>
              <a:rPr lang="es-MX" sz="800" dirty="0">
                <a:solidFill>
                  <a:srgbClr val="8E92A9"/>
                </a:solidFill>
                <a:latin typeface="Helvetica" pitchFamily="2" charset="0"/>
              </a:rPr>
              <a:t>- Instituciones, organizaciones o entidades del sector asegurador (integrantes y auxiliares o de apoyo), para selección de riesgos, prevención de fraudes y la realización de negocios en coaseguro y reaseguro.</a:t>
            </a:r>
          </a:p>
          <a:p>
            <a:pPr algn="just"/>
            <a:r>
              <a:rPr lang="es-MX" sz="800" dirty="0">
                <a:solidFill>
                  <a:srgbClr val="8E92A9"/>
                </a:solidFill>
                <a:latin typeface="Helvetica" pitchFamily="2" charset="0"/>
              </a:rPr>
              <a:t>- Prudential Seguros México, S.A. de C.V. o a las que formen parte de su grupo empresarial (matriz, filiales, subsidiarias), para dar cumplimiento a la relación jurídica con éste, atender solicitudes de servicio, trámites o seguimientos de siniestro, administración de trámites, así como para las conciliaciones de siniestros.</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De ser necesaria la transferencia de los Datos Personales a otras entidades o interesados, será recabado primero su consentimiento con la finalidad de cumplir con lo dispuesto en la “Ley”, su “Reglamento” y los “Lineamientos”, con ello se garantiza que el Agente en ningún momento revelará información personal a Terceros para ninguna actividad sea del sector asegurador o bien, de otros servicios ajenos al giro asegurador, de lo anterior hacemos énfasis en que usted tiene el derecho de autorizar o no la transferencia de los datos proporcionados para los fines establecidos, expresándolo de forma escrita y/o electrónica, dirigiendo el documento al correo electrónico indicado en el cuerpo de este Aviso de Privacidad conforme al proceso suscrito en el presente Aviso.</a:t>
            </a:r>
          </a:p>
        </p:txBody>
      </p:sp>
      <p:sp>
        <p:nvSpPr>
          <p:cNvPr id="5" name="TextBox 4">
            <a:extLst>
              <a:ext uri="{FF2B5EF4-FFF2-40B4-BE49-F238E27FC236}">
                <a16:creationId xmlns:a16="http://schemas.microsoft.com/office/drawing/2014/main" id="{5A80CAE5-6BEA-9B3C-3529-8C27DBC01946}"/>
              </a:ext>
            </a:extLst>
          </p:cNvPr>
          <p:cNvSpPr txBox="1"/>
          <p:nvPr/>
        </p:nvSpPr>
        <p:spPr>
          <a:xfrm>
            <a:off x="6236665" y="843953"/>
            <a:ext cx="5192591" cy="5016758"/>
          </a:xfrm>
          <a:prstGeom prst="rect">
            <a:avLst/>
          </a:prstGeom>
          <a:noFill/>
        </p:spPr>
        <p:txBody>
          <a:bodyPr wrap="square" rtlCol="0">
            <a:spAutoFit/>
          </a:bodyPr>
          <a:lstStyle/>
          <a:p>
            <a:pPr algn="just"/>
            <a:r>
              <a:rPr lang="es-MX" sz="800" dirty="0">
                <a:solidFill>
                  <a:srgbClr val="8E92A9"/>
                </a:solidFill>
                <a:latin typeface="Helvetica" pitchFamily="2" charset="0"/>
              </a:rPr>
              <a:t>V. NEGATIVA DEL TRATAMIENTO DE DATOS PARA FINES NECESARIOS Y NO NECESARIOS</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Como Titular de los datos personales generales y sensibles, podrá revocar el consentimiento del tratamiento de la información que en su caso haya proporcionado al Agente, esto mediante el procedimiento enunciado en el presente Aviso de Privacidad en su apartado IV, la revocación surtirá efectos tanto en fines necesarios como los no necesarios.</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En caso de que no desee que los datos personales proporcionados al Agente sean tratados para los fines descritos en el presente Aviso, usted contará con 5 días hábiles, a partir de la fecha en que le es enviado el presente, para manifestar su oposición con respecto al objeto del tratamiento de la información, lo anterior mediante el proceso suscrito en el presente documento.</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La negativa al uso de los datos personales para los fines descritos, no es motivo para que el Agente o sus colaboradores se rehúsen a brindar información de los productos de la “Compañía” o bien, para proporcionarle los servicios de seguro e inversión que actualmente se otorga a los clientes, colaboradores, proveedores, socios comerciales, etc.</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VI. LIMITACIONES PARA EL USO Y DIVULGACIÓN DE DATOS PERSONALES</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Conforme a lo dispuesto en el artículo 16º fracción III de la Ley, usted tiene el derecho de limitar el uso y la divulgación de los datos personales para los fines de mercadotecnia, publicidad y prospección comercial que se enuncian en el apartado IV del presente Aviso, además podrá inscribirse en el Registro Público para Evitar Publicidad (REPEP), de quien es titular la Procuraduría Federal del Consumidor (PROFECO), esto ingresando a la página web: repep.profeco.gob.mx/</a:t>
            </a:r>
            <a:r>
              <a:rPr lang="es-MX" sz="800" dirty="0" err="1">
                <a:solidFill>
                  <a:srgbClr val="8E92A9"/>
                </a:solidFill>
                <a:latin typeface="Helvetica" pitchFamily="2" charset="0"/>
              </a:rPr>
              <a:t>index.jsp</a:t>
            </a:r>
            <a:r>
              <a:rPr lang="es-MX" sz="800" dirty="0">
                <a:solidFill>
                  <a:srgbClr val="8E92A9"/>
                </a:solidFill>
                <a:latin typeface="Helvetica" pitchFamily="2" charset="0"/>
              </a:rPr>
              <a:t>, lo anterior se fundamenta en los artículos 18º y 18º BIS de la Ley Federal de Protección al Consumidor.</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Además, podrá dar parte al Agente enviando correo electrónico a la dirección hola@finanzology.com, manifestando su derecho a no ser contactado para los fines descritos en el apartado III del presente.</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VII. MEDIOS PARA EJERCER LOS DERECHOS “ARCO” Y REVOCACIÓN DEL CONSENTIMIENTO:</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Conforme a lo establecido en la Ley Federal de Protección de Datos Personales en Posesión de Particulares en su Capítulo IV Del Ejercicio de los Derechos de Acceso, Ratificación, Cancelación y Oposición, así como en el Reglamento de la Ley Federal de Protección de Datos Personales en Posesión de Particulares, en sus artículos 101º, 102º, 103º, 104º, 105º, 106º, 107º, 108º y 109º además todos aquellos que se refieran para dichos efectos y concatenados con los Lineamientos del Aviso de Privacidad, hacemos de su conocimiento que el Agente en su carácter de responsable, reconoce en todos los sentidos que las leyes enmarcan su pleno derecho al acceso, la ratificación, la cancelación y a la oposición del uso de los datos personales generales o sensibles proporcionados para los fines que nazcan de la relación jurídica entre usted y el Agente o bien, para todos aquellos que se enuncian en el presente aviso.</a:t>
            </a:r>
          </a:p>
        </p:txBody>
      </p:sp>
    </p:spTree>
    <p:extLst>
      <p:ext uri="{BB962C8B-B14F-4D97-AF65-F5344CB8AC3E}">
        <p14:creationId xmlns:p14="http://schemas.microsoft.com/office/powerpoint/2010/main" val="2939835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9FCAF-A6BF-792B-5489-1EEE7DDB4E31}"/>
              </a:ext>
            </a:extLst>
          </p:cNvPr>
          <p:cNvPicPr>
            <a:picLocks noChangeAspect="1"/>
          </p:cNvPicPr>
          <p:nvPr/>
        </p:nvPicPr>
        <p:blipFill>
          <a:blip r:embed="rId2"/>
          <a:stretch>
            <a:fillRect/>
          </a:stretch>
        </p:blipFill>
        <p:spPr>
          <a:xfrm>
            <a:off x="-7554" y="258121"/>
            <a:ext cx="12207108" cy="6613839"/>
          </a:xfrm>
          <a:prstGeom prst="rect">
            <a:avLst/>
          </a:prstGeom>
        </p:spPr>
      </p:pic>
      <p:sp>
        <p:nvSpPr>
          <p:cNvPr id="4" name="TextBox 3">
            <a:extLst>
              <a:ext uri="{FF2B5EF4-FFF2-40B4-BE49-F238E27FC236}">
                <a16:creationId xmlns:a16="http://schemas.microsoft.com/office/drawing/2014/main" id="{F52EC9D1-9B24-256E-BA35-00582E12EB38}"/>
              </a:ext>
            </a:extLst>
          </p:cNvPr>
          <p:cNvSpPr txBox="1"/>
          <p:nvPr/>
        </p:nvSpPr>
        <p:spPr>
          <a:xfrm>
            <a:off x="782163" y="843953"/>
            <a:ext cx="5192591" cy="5386090"/>
          </a:xfrm>
          <a:prstGeom prst="rect">
            <a:avLst/>
          </a:prstGeom>
          <a:noFill/>
        </p:spPr>
        <p:txBody>
          <a:bodyPr wrap="square" rtlCol="0">
            <a:spAutoFit/>
          </a:bodyPr>
          <a:lstStyle/>
          <a:p>
            <a:pPr algn="just"/>
            <a:r>
              <a:rPr lang="es-MX" sz="800" dirty="0">
                <a:solidFill>
                  <a:srgbClr val="8E92A9"/>
                </a:solidFill>
                <a:latin typeface="Helvetica" pitchFamily="2" charset="0"/>
              </a:rPr>
              <a:t>Se entenderán los términos de los derechos ARCO (Acceso, Rectificación, Cancelación y Oposición), así como de los procedimientos todos aquellos establecidos en la “Ley”, su “Reglamento” y los Lineamientos en materia de protección de datos personales.</a:t>
            </a:r>
          </a:p>
          <a:p>
            <a:pPr algn="just"/>
            <a:r>
              <a:rPr lang="es-MX" sz="800" dirty="0">
                <a:solidFill>
                  <a:srgbClr val="8E92A9"/>
                </a:solidFill>
                <a:latin typeface="Helvetica" pitchFamily="2" charset="0"/>
              </a:rPr>
              <a:t>Para ejercitar sus derechos ARCO, es necesario realizar el siguiente procedimiento:</a:t>
            </a:r>
          </a:p>
          <a:p>
            <a:pPr algn="just"/>
            <a:r>
              <a:rPr lang="es-MX" sz="800" dirty="0">
                <a:solidFill>
                  <a:srgbClr val="8E92A9"/>
                </a:solidFill>
                <a:latin typeface="Helvetica" pitchFamily="2" charset="0"/>
              </a:rPr>
              <a:t>- Realizar la solicitud en formato libre “Solicitud de Derechos ARCO” correspondiente, señalando: Nombre completo, la relación que se tiene con el Agente ya sea particular, contractual, jurídica, de servicios, comercial, etc. y especificar el tipo de derecho ARCO a ejercer (acceso, rectificación, cancelación y oposición).</a:t>
            </a:r>
          </a:p>
          <a:p>
            <a:pPr algn="just"/>
            <a:r>
              <a:rPr lang="es-MX" sz="800" dirty="0">
                <a:solidFill>
                  <a:srgbClr val="8E92A9"/>
                </a:solidFill>
                <a:latin typeface="Helvetica" pitchFamily="2" charset="0"/>
              </a:rPr>
              <a:t>- Además de anexar copia de: Credencial de Elector, Pasaporte, Cédula Profesional (vigentes) para acreditar la personalidad de quien solicita y especificar la relación que se tiene con el Agente, así como los medios de contacto.</a:t>
            </a:r>
          </a:p>
          <a:p>
            <a:pPr algn="just"/>
            <a:r>
              <a:rPr lang="es-MX" sz="800" dirty="0">
                <a:solidFill>
                  <a:srgbClr val="8E92A9"/>
                </a:solidFill>
                <a:latin typeface="Helvetica" pitchFamily="2" charset="0"/>
              </a:rPr>
              <a:t>- En caso de que el solicitante sea el representante legal, deberá anexar identificación de él y del titular de la información, así como carta poder o poder notarial.</a:t>
            </a:r>
          </a:p>
          <a:p>
            <a:pPr algn="just"/>
            <a:r>
              <a:rPr lang="es-MX" sz="800" dirty="0">
                <a:solidFill>
                  <a:srgbClr val="8E92A9"/>
                </a:solidFill>
                <a:latin typeface="Helvetica" pitchFamily="2" charset="0"/>
              </a:rPr>
              <a:t>- En el caso de las solicitudes donde se ejercite el derecho de ratificación, es necesario señalar con precisión los datos que serán modificados, así como documentación para el cotejo y que justifique la solicitud.</a:t>
            </a:r>
          </a:p>
          <a:p>
            <a:pPr algn="just"/>
            <a:r>
              <a:rPr lang="es-MX" sz="800" dirty="0">
                <a:solidFill>
                  <a:srgbClr val="8E92A9"/>
                </a:solidFill>
                <a:latin typeface="Helvetica" pitchFamily="2" charset="0"/>
              </a:rPr>
              <a:t>- Remitir el formato vía correo electrónico. Podrá solicitar mayor información al teléfono de contacto (55) 11-03-70-00 Ext. 7236</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Todo lo anterior en un horario de atención de 08:30 a 17:30 horas de lunes a jueves y de 08:00 a 14:30 horas los días viernes.</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Una vez presentada la solicitud de derechos ARCO, le será entregado o en su defecto enviado el acuse de recepción fechado para su seguimiento.</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En caso de recibirse solicitudes en días inhábiles, ya sea operativos (sábado, domingo o aquellos designados por la “Compañía”) y oficiales (señalados en el artículo 74 de la Ley Federal del Trabajo), cuando el envío se realice vía correo electrónico, en este caso será entregado el acuse al día hábil siguiente a la recepción de la misma.</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En los casos donde la solicitud no cumpla con todos los elementos legales para los efectos mencionados en el numeral 1 de este apartado, el Agente le requerirá subsanar los mismos, el Titular o solicitante, tendrá un lapso de cinco días hábiles para realizar las correcciones pertinentes, de no hacerlo, la solicitud se tendrá como no presentada.</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El Agente emitirá la respuesta a las solicitudes en un lapso no mayor a veinte días hábiles como lo establece la “Ley” y “Reglamento” en materia de Protección de Datos Personales.</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Se le dará conocimiento al solicitante por correo electrónico.</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En caso de que el resultado sea procedente conforme a lo estipulado en la “Ley” y todas aquellas normativas vigentes al momento de emitir el anterior independientemente que este sea parcial o total, el Agente otorgará al solicitante el Acceso, la Rectificación, o en su caso la Cancelación u Oposición de los datos indicados en la solicitud y contará con 15 días hábiles para adoptar el mismo.</a:t>
            </a:r>
          </a:p>
        </p:txBody>
      </p:sp>
      <p:sp>
        <p:nvSpPr>
          <p:cNvPr id="5" name="TextBox 4">
            <a:extLst>
              <a:ext uri="{FF2B5EF4-FFF2-40B4-BE49-F238E27FC236}">
                <a16:creationId xmlns:a16="http://schemas.microsoft.com/office/drawing/2014/main" id="{5A80CAE5-6BEA-9B3C-3529-8C27DBC01946}"/>
              </a:ext>
            </a:extLst>
          </p:cNvPr>
          <p:cNvSpPr txBox="1"/>
          <p:nvPr/>
        </p:nvSpPr>
        <p:spPr>
          <a:xfrm>
            <a:off x="6236665" y="843953"/>
            <a:ext cx="5192591" cy="5632311"/>
          </a:xfrm>
          <a:prstGeom prst="rect">
            <a:avLst/>
          </a:prstGeom>
          <a:noFill/>
        </p:spPr>
        <p:txBody>
          <a:bodyPr wrap="square" rtlCol="0">
            <a:spAutoFit/>
          </a:bodyPr>
          <a:lstStyle/>
          <a:p>
            <a:pPr algn="just"/>
            <a:r>
              <a:rPr lang="es-MX" sz="800" dirty="0">
                <a:solidFill>
                  <a:srgbClr val="8E92A9"/>
                </a:solidFill>
                <a:latin typeface="Helvetica" pitchFamily="2" charset="0"/>
              </a:rPr>
              <a:t>Los plazos indicados en los párrafos anteriores podrán extenderse 15 días hábiles más, esto única y exclusivamente cuando existan causas que justifiquen la extensión del plazo y que además sean notificadas al solicitante, lo anterior con fundamento en el artículo 97º. del “Reglamento”.</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La revocación y el ejercicio de los Derechos ARCO serán gratuitos, debiendo usted cubrir únicamente los gastos justificados de envío, o el costo de reproducción en copias u otros formatos establecidos en su solicitud, mismos que al momento de contacto serán indicados para conocimiento del Titular.</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Es posible que de conformidad con las disposiciones legales aplicables al Agente deba conservar algunos o todos sus datos personales y/o sensibles, por lo que no le sea posible cancelar o bloquear todos los datos personales hasta que las leyes aplicables lo permitan.</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En los casos donde se solicite la revocación se aplicarán los procedimientos anteriores, sin embargo, hacemos de su conocimiento que de ser necesario los datos podrán continuar siendo tratados para cumplir obligaciones legales a las cuales el Agente sea participe, así mismo le invitamos a considerar ejercitar este derecho ya que la revocación de su consentimiento podría derivar en que la relación jurídica concluya y con ello la relación con el Agente.</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VIII. INSTANCIAS OFICIALES</a:t>
            </a:r>
          </a:p>
          <a:p>
            <a:pPr algn="just"/>
            <a:r>
              <a:rPr lang="es-MX" sz="800" dirty="0">
                <a:solidFill>
                  <a:srgbClr val="8E92A9"/>
                </a:solidFill>
                <a:latin typeface="Helvetica" pitchFamily="2" charset="0"/>
              </a:rPr>
              <a:t>Si usted considera que el Agente ha violado cualquier disposición en materia de Datos Personales y que se encuentre prevista por la “Ley”, “Reglamento” y “Lineamiento” en cuestión, tendrá el derecho de dar parte a la autoridad competente, presentando una queja o denuncia ante el Instituto Nacional de Transparencia, Acceso a la Información y Protección de Datos Personales (INAI). Para mayor información visite www.ifai.org.mx.</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IX. VULNERACIONES DE SEGURIDAD</a:t>
            </a:r>
          </a:p>
          <a:p>
            <a:pPr algn="just"/>
            <a:r>
              <a:rPr lang="es-MX" sz="800" dirty="0">
                <a:solidFill>
                  <a:srgbClr val="8E92A9"/>
                </a:solidFill>
                <a:latin typeface="Helvetica" pitchFamily="2" charset="0"/>
              </a:rPr>
              <a:t>En caso de que ocurra una vulneración de seguridad en cualquier fase del tratamiento de sus Datos Personales, el Agente lo hará de su conocimiento, a través de cualquier medio que tenga para contactarlo para que el Titular tome las medidas necesarias a fin de resguardar sus derechos.</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X. CAMBIOS AL AVISO DE PRIVACIDAD Y VULNERACIÓN DE SEGURIDAD</a:t>
            </a:r>
          </a:p>
          <a:p>
            <a:pPr algn="just"/>
            <a:r>
              <a:rPr lang="es-MX" sz="800" dirty="0">
                <a:solidFill>
                  <a:srgbClr val="8E92A9"/>
                </a:solidFill>
                <a:latin typeface="Helvetica" pitchFamily="2" charset="0"/>
              </a:rPr>
              <a:t>El presente Aviso de Privacidad se encuentra vigente desde el (15/02/2019).</a:t>
            </a:r>
          </a:p>
          <a:p>
            <a:pPr algn="just"/>
            <a:r>
              <a:rPr lang="es-MX" sz="800" dirty="0">
                <a:solidFill>
                  <a:srgbClr val="8E92A9"/>
                </a:solidFill>
                <a:latin typeface="Helvetica" pitchFamily="2" charset="0"/>
              </a:rPr>
              <a:t>El Agente tienen el derecho de realizar las modificaciones y/o actualizaciones en los términos de la normatividad vigente y aplicable, toda modificación y/o actualización será notificada por el medio digital que considere pertinente.</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Se tendrá por notificado al Titular de los Datos Personales de forma tácita, por cualquier actualización y/o modificación al Aviso de Privacidad, además se entenderá que el mismo acepta las modificaciones al presente documento y si dentro de los tres días hábiles siguientes a la fecha en que se ponga a su disposición, este no manifiesta oposición alguna.</a:t>
            </a:r>
          </a:p>
          <a:p>
            <a:pPr algn="just"/>
            <a:endParaRPr lang="es-MX" sz="800" dirty="0">
              <a:solidFill>
                <a:srgbClr val="8E92A9"/>
              </a:solidFill>
              <a:latin typeface="Helvetica" pitchFamily="2" charset="0"/>
            </a:endParaRPr>
          </a:p>
          <a:p>
            <a:pPr algn="just"/>
            <a:r>
              <a:rPr lang="es-MX" sz="800" dirty="0">
                <a:solidFill>
                  <a:srgbClr val="8E92A9"/>
                </a:solidFill>
                <a:latin typeface="Helvetica" pitchFamily="2" charset="0"/>
              </a:rPr>
              <a:t>Quedará a elección del Agente el medio por el cual será notificada cualquier actualización y/o modificación al Aviso de Privacidad, esto puede ser por conducto de:</a:t>
            </a:r>
          </a:p>
          <a:p>
            <a:pPr algn="just"/>
            <a:r>
              <a:rPr lang="es-MX" sz="800" dirty="0">
                <a:solidFill>
                  <a:srgbClr val="8E92A9"/>
                </a:solidFill>
                <a:latin typeface="Helvetica" pitchFamily="2" charset="0"/>
              </a:rPr>
              <a:t>- Escrito enviado a cualquiera de los domicilios que se tengan del Titular.</a:t>
            </a:r>
          </a:p>
          <a:p>
            <a:pPr algn="just"/>
            <a:r>
              <a:rPr lang="es-MX" sz="800" dirty="0">
                <a:solidFill>
                  <a:srgbClr val="8E92A9"/>
                </a:solidFill>
                <a:latin typeface="Helvetica" pitchFamily="2" charset="0"/>
              </a:rPr>
              <a:t>- Correo electrónico enviado a cualquiera de las direcciones electrónicas que se tenga del Titular.</a:t>
            </a:r>
          </a:p>
          <a:p>
            <a:pPr algn="just"/>
            <a:r>
              <a:rPr lang="es-MX" sz="800" dirty="0">
                <a:solidFill>
                  <a:srgbClr val="8E92A9"/>
                </a:solidFill>
                <a:latin typeface="Helvetica" pitchFamily="2" charset="0"/>
              </a:rPr>
              <a:t>- El que estime adecuado para notificar tales cambios.</a:t>
            </a:r>
          </a:p>
        </p:txBody>
      </p:sp>
    </p:spTree>
    <p:extLst>
      <p:ext uri="{BB962C8B-B14F-4D97-AF65-F5344CB8AC3E}">
        <p14:creationId xmlns:p14="http://schemas.microsoft.com/office/powerpoint/2010/main" val="547564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44DEA9-C4A0-D412-1EA3-CA5743856038}"/>
              </a:ext>
            </a:extLst>
          </p:cNvPr>
          <p:cNvPicPr>
            <a:picLocks noChangeAspect="1"/>
          </p:cNvPicPr>
          <p:nvPr/>
        </p:nvPicPr>
        <p:blipFill>
          <a:blip r:embed="rId2"/>
          <a:stretch>
            <a:fillRect/>
          </a:stretch>
        </p:blipFill>
        <p:spPr>
          <a:xfrm>
            <a:off x="-7554" y="258121"/>
            <a:ext cx="12207108" cy="6613839"/>
          </a:xfrm>
          <a:prstGeom prst="rect">
            <a:avLst/>
          </a:prstGeom>
        </p:spPr>
      </p:pic>
      <p:pic>
        <p:nvPicPr>
          <p:cNvPr id="3" name="Picture 2">
            <a:extLst>
              <a:ext uri="{FF2B5EF4-FFF2-40B4-BE49-F238E27FC236}">
                <a16:creationId xmlns:a16="http://schemas.microsoft.com/office/drawing/2014/main" id="{2A3F1F92-C38D-B66A-CEEF-92597FDAEF29}"/>
              </a:ext>
            </a:extLst>
          </p:cNvPr>
          <p:cNvPicPr>
            <a:picLocks noChangeAspect="1"/>
          </p:cNvPicPr>
          <p:nvPr/>
        </p:nvPicPr>
        <p:blipFill>
          <a:blip r:embed="rId3"/>
          <a:stretch>
            <a:fillRect/>
          </a:stretch>
        </p:blipFill>
        <p:spPr>
          <a:xfrm>
            <a:off x="669597" y="1066800"/>
            <a:ext cx="4546600" cy="4724400"/>
          </a:xfrm>
          <a:prstGeom prst="rect">
            <a:avLst/>
          </a:prstGeom>
        </p:spPr>
      </p:pic>
      <p:sp>
        <p:nvSpPr>
          <p:cNvPr id="4" name="TextBox 3">
            <a:extLst>
              <a:ext uri="{FF2B5EF4-FFF2-40B4-BE49-F238E27FC236}">
                <a16:creationId xmlns:a16="http://schemas.microsoft.com/office/drawing/2014/main" id="{39C5F284-EB18-3237-68AE-A95DABF1A2C3}"/>
              </a:ext>
            </a:extLst>
          </p:cNvPr>
          <p:cNvSpPr txBox="1"/>
          <p:nvPr/>
        </p:nvSpPr>
        <p:spPr>
          <a:xfrm>
            <a:off x="6274677" y="1316842"/>
            <a:ext cx="4471982" cy="1600438"/>
          </a:xfrm>
          <a:prstGeom prst="rect">
            <a:avLst/>
          </a:prstGeom>
          <a:noFill/>
        </p:spPr>
        <p:txBody>
          <a:bodyPr wrap="square" rtlCol="0">
            <a:spAutoFit/>
          </a:bodyPr>
          <a:lstStyle/>
          <a:p>
            <a:pPr algn="just"/>
            <a:r>
              <a:rPr lang="es-MX" sz="1400" dirty="0">
                <a:solidFill>
                  <a:srgbClr val="8E92A9"/>
                </a:solidFill>
                <a:latin typeface="Helvetica" pitchFamily="2" charset="0"/>
              </a:rPr>
              <a:t>Somos una firma de </a:t>
            </a:r>
            <a:r>
              <a:rPr lang="es-MX" sz="1400" b="1" dirty="0">
                <a:solidFill>
                  <a:srgbClr val="3E99FA"/>
                </a:solidFill>
                <a:latin typeface="Helvetica" pitchFamily="2" charset="0"/>
              </a:rPr>
              <a:t>Prudential Seguros México</a:t>
            </a:r>
            <a:r>
              <a:rPr lang="es-MX" sz="1400" dirty="0">
                <a:solidFill>
                  <a:srgbClr val="8E92A9"/>
                </a:solidFill>
                <a:latin typeface="Helvetica" pitchFamily="2" charset="0"/>
              </a:rPr>
              <a:t>, especialistas en el estudio y análisis financiero individual para la ejecución de planes estratégicos hacia el logro de proyectos personales y familiares.</a:t>
            </a:r>
          </a:p>
          <a:p>
            <a:pPr algn="just"/>
            <a:endParaRPr lang="es-MX" sz="1400" dirty="0">
              <a:solidFill>
                <a:srgbClr val="8E92A9"/>
              </a:solidFill>
              <a:latin typeface="Helvetica" pitchFamily="2" charset="0"/>
            </a:endParaRPr>
          </a:p>
          <a:p>
            <a:pPr algn="just"/>
            <a:r>
              <a:rPr lang="es-MX" sz="1400" dirty="0">
                <a:solidFill>
                  <a:srgbClr val="8E92A9"/>
                </a:solidFill>
                <a:latin typeface="Helvetica" pitchFamily="2" charset="0"/>
              </a:rPr>
              <a:t>Comprometidos a brindar un servicio excelente y de alta calidad a nuestros clientes.</a:t>
            </a:r>
          </a:p>
        </p:txBody>
      </p:sp>
      <p:pic>
        <p:nvPicPr>
          <p:cNvPr id="5" name="Picture 4">
            <a:extLst>
              <a:ext uri="{FF2B5EF4-FFF2-40B4-BE49-F238E27FC236}">
                <a16:creationId xmlns:a16="http://schemas.microsoft.com/office/drawing/2014/main" id="{19EBBA38-ED77-337E-B10B-0B45F154A9C2}"/>
              </a:ext>
            </a:extLst>
          </p:cNvPr>
          <p:cNvPicPr>
            <a:picLocks noChangeAspect="1"/>
          </p:cNvPicPr>
          <p:nvPr/>
        </p:nvPicPr>
        <p:blipFill>
          <a:blip r:embed="rId4"/>
          <a:stretch>
            <a:fillRect/>
          </a:stretch>
        </p:blipFill>
        <p:spPr>
          <a:xfrm>
            <a:off x="6274676" y="4908752"/>
            <a:ext cx="3187700" cy="990600"/>
          </a:xfrm>
          <a:prstGeom prst="rect">
            <a:avLst/>
          </a:prstGeom>
        </p:spPr>
      </p:pic>
      <p:sp>
        <p:nvSpPr>
          <p:cNvPr id="6" name="TextBox 5">
            <a:extLst>
              <a:ext uri="{FF2B5EF4-FFF2-40B4-BE49-F238E27FC236}">
                <a16:creationId xmlns:a16="http://schemas.microsoft.com/office/drawing/2014/main" id="{46FAFBDF-962D-0523-B70C-0EAB1654A86A}"/>
              </a:ext>
            </a:extLst>
          </p:cNvPr>
          <p:cNvSpPr txBox="1"/>
          <p:nvPr/>
        </p:nvSpPr>
        <p:spPr>
          <a:xfrm>
            <a:off x="6274676" y="3018288"/>
            <a:ext cx="5150069" cy="369332"/>
          </a:xfrm>
          <a:prstGeom prst="rect">
            <a:avLst/>
          </a:prstGeom>
          <a:noFill/>
        </p:spPr>
        <p:txBody>
          <a:bodyPr wrap="square" rtlCol="0">
            <a:spAutoFit/>
          </a:bodyPr>
          <a:lstStyle/>
          <a:p>
            <a:pPr algn="just"/>
            <a:r>
              <a:rPr lang="es-MX" b="1" dirty="0">
                <a:solidFill>
                  <a:srgbClr val="3E99FA"/>
                </a:solidFill>
                <a:latin typeface="Helvetica" pitchFamily="2" charset="0"/>
              </a:rPr>
              <a:t>Nos especializamos en:</a:t>
            </a:r>
          </a:p>
        </p:txBody>
      </p:sp>
      <p:sp>
        <p:nvSpPr>
          <p:cNvPr id="7" name="TextBox 6">
            <a:extLst>
              <a:ext uri="{FF2B5EF4-FFF2-40B4-BE49-F238E27FC236}">
                <a16:creationId xmlns:a16="http://schemas.microsoft.com/office/drawing/2014/main" id="{08A3CE0F-BF62-FE66-B944-71B065878E96}"/>
              </a:ext>
            </a:extLst>
          </p:cNvPr>
          <p:cNvSpPr txBox="1"/>
          <p:nvPr/>
        </p:nvSpPr>
        <p:spPr>
          <a:xfrm>
            <a:off x="6448762" y="3397890"/>
            <a:ext cx="3296426" cy="307777"/>
          </a:xfrm>
          <a:prstGeom prst="rect">
            <a:avLst/>
          </a:prstGeom>
          <a:noFill/>
        </p:spPr>
        <p:txBody>
          <a:bodyPr wrap="square" rtlCol="0">
            <a:spAutoFit/>
          </a:bodyPr>
          <a:lstStyle/>
          <a:p>
            <a:pPr algn="just"/>
            <a:r>
              <a:rPr lang="es-MX" sz="1400" dirty="0">
                <a:solidFill>
                  <a:srgbClr val="8E92A9"/>
                </a:solidFill>
                <a:latin typeface="Helvetica" pitchFamily="2" charset="0"/>
              </a:rPr>
              <a:t>Protección financiera familiar</a:t>
            </a:r>
          </a:p>
        </p:txBody>
      </p:sp>
      <p:pic>
        <p:nvPicPr>
          <p:cNvPr id="8" name="Picture 7">
            <a:extLst>
              <a:ext uri="{FF2B5EF4-FFF2-40B4-BE49-F238E27FC236}">
                <a16:creationId xmlns:a16="http://schemas.microsoft.com/office/drawing/2014/main" id="{BA84FA3F-43C7-9F5E-4613-5AE60C0DC179}"/>
              </a:ext>
            </a:extLst>
          </p:cNvPr>
          <p:cNvPicPr>
            <a:picLocks noChangeAspect="1"/>
          </p:cNvPicPr>
          <p:nvPr/>
        </p:nvPicPr>
        <p:blipFill>
          <a:blip r:embed="rId5"/>
          <a:stretch>
            <a:fillRect/>
          </a:stretch>
        </p:blipFill>
        <p:spPr>
          <a:xfrm>
            <a:off x="6405280" y="3488628"/>
            <a:ext cx="76200" cy="139700"/>
          </a:xfrm>
          <a:prstGeom prst="rect">
            <a:avLst/>
          </a:prstGeom>
        </p:spPr>
      </p:pic>
      <p:sp>
        <p:nvSpPr>
          <p:cNvPr id="9" name="TextBox 8">
            <a:extLst>
              <a:ext uri="{FF2B5EF4-FFF2-40B4-BE49-F238E27FC236}">
                <a16:creationId xmlns:a16="http://schemas.microsoft.com/office/drawing/2014/main" id="{07D2C5FF-341F-6875-61A2-5675150B37C3}"/>
              </a:ext>
            </a:extLst>
          </p:cNvPr>
          <p:cNvSpPr txBox="1"/>
          <p:nvPr/>
        </p:nvSpPr>
        <p:spPr>
          <a:xfrm>
            <a:off x="6448762" y="3673193"/>
            <a:ext cx="3296426" cy="307777"/>
          </a:xfrm>
          <a:prstGeom prst="rect">
            <a:avLst/>
          </a:prstGeom>
          <a:noFill/>
        </p:spPr>
        <p:txBody>
          <a:bodyPr wrap="square" rtlCol="0">
            <a:spAutoFit/>
          </a:bodyPr>
          <a:lstStyle/>
          <a:p>
            <a:pPr algn="just"/>
            <a:r>
              <a:rPr lang="es-MX" sz="1400" dirty="0">
                <a:solidFill>
                  <a:srgbClr val="8E92A9"/>
                </a:solidFill>
                <a:latin typeface="Helvetica" pitchFamily="2" charset="0"/>
              </a:rPr>
              <a:t>Respaldo de estilo de vida</a:t>
            </a:r>
          </a:p>
        </p:txBody>
      </p:sp>
      <p:pic>
        <p:nvPicPr>
          <p:cNvPr id="10" name="Picture 9">
            <a:extLst>
              <a:ext uri="{FF2B5EF4-FFF2-40B4-BE49-F238E27FC236}">
                <a16:creationId xmlns:a16="http://schemas.microsoft.com/office/drawing/2014/main" id="{1ED0DE0C-302D-60F8-33D9-A6FBA8457662}"/>
              </a:ext>
            </a:extLst>
          </p:cNvPr>
          <p:cNvPicPr>
            <a:picLocks noChangeAspect="1"/>
          </p:cNvPicPr>
          <p:nvPr/>
        </p:nvPicPr>
        <p:blipFill>
          <a:blip r:embed="rId5"/>
          <a:stretch>
            <a:fillRect/>
          </a:stretch>
        </p:blipFill>
        <p:spPr>
          <a:xfrm>
            <a:off x="6405280" y="3763931"/>
            <a:ext cx="76200" cy="139700"/>
          </a:xfrm>
          <a:prstGeom prst="rect">
            <a:avLst/>
          </a:prstGeom>
        </p:spPr>
      </p:pic>
      <p:sp>
        <p:nvSpPr>
          <p:cNvPr id="11" name="TextBox 10">
            <a:extLst>
              <a:ext uri="{FF2B5EF4-FFF2-40B4-BE49-F238E27FC236}">
                <a16:creationId xmlns:a16="http://schemas.microsoft.com/office/drawing/2014/main" id="{96670D73-B14A-0E97-9A17-289D541CB71F}"/>
              </a:ext>
            </a:extLst>
          </p:cNvPr>
          <p:cNvSpPr txBox="1"/>
          <p:nvPr/>
        </p:nvSpPr>
        <p:spPr>
          <a:xfrm>
            <a:off x="6448762" y="3968161"/>
            <a:ext cx="3296426" cy="307777"/>
          </a:xfrm>
          <a:prstGeom prst="rect">
            <a:avLst/>
          </a:prstGeom>
          <a:noFill/>
        </p:spPr>
        <p:txBody>
          <a:bodyPr wrap="square" rtlCol="0">
            <a:spAutoFit/>
          </a:bodyPr>
          <a:lstStyle/>
          <a:p>
            <a:pPr algn="just"/>
            <a:r>
              <a:rPr lang="es-MX" sz="1400" dirty="0">
                <a:solidFill>
                  <a:srgbClr val="8E92A9"/>
                </a:solidFill>
                <a:latin typeface="Helvetica" pitchFamily="2" charset="0"/>
              </a:rPr>
              <a:t>Ahorro para proyectos a futuro</a:t>
            </a:r>
          </a:p>
        </p:txBody>
      </p:sp>
      <p:pic>
        <p:nvPicPr>
          <p:cNvPr id="12" name="Picture 11">
            <a:extLst>
              <a:ext uri="{FF2B5EF4-FFF2-40B4-BE49-F238E27FC236}">
                <a16:creationId xmlns:a16="http://schemas.microsoft.com/office/drawing/2014/main" id="{D2756BF0-F9E4-7679-34AF-0BA4D442F97B}"/>
              </a:ext>
            </a:extLst>
          </p:cNvPr>
          <p:cNvPicPr>
            <a:picLocks noChangeAspect="1"/>
          </p:cNvPicPr>
          <p:nvPr/>
        </p:nvPicPr>
        <p:blipFill>
          <a:blip r:embed="rId5"/>
          <a:stretch>
            <a:fillRect/>
          </a:stretch>
        </p:blipFill>
        <p:spPr>
          <a:xfrm>
            <a:off x="6405280" y="4068527"/>
            <a:ext cx="76200" cy="139700"/>
          </a:xfrm>
          <a:prstGeom prst="rect">
            <a:avLst/>
          </a:prstGeom>
        </p:spPr>
      </p:pic>
      <p:sp>
        <p:nvSpPr>
          <p:cNvPr id="13" name="TextBox 12">
            <a:extLst>
              <a:ext uri="{FF2B5EF4-FFF2-40B4-BE49-F238E27FC236}">
                <a16:creationId xmlns:a16="http://schemas.microsoft.com/office/drawing/2014/main" id="{2A43347D-F1DB-A08F-6A0C-609AE89365DB}"/>
              </a:ext>
            </a:extLst>
          </p:cNvPr>
          <p:cNvSpPr txBox="1"/>
          <p:nvPr/>
        </p:nvSpPr>
        <p:spPr>
          <a:xfrm>
            <a:off x="6448762" y="4263128"/>
            <a:ext cx="3296426" cy="307777"/>
          </a:xfrm>
          <a:prstGeom prst="rect">
            <a:avLst/>
          </a:prstGeom>
          <a:noFill/>
        </p:spPr>
        <p:txBody>
          <a:bodyPr wrap="square" rtlCol="0">
            <a:spAutoFit/>
          </a:bodyPr>
          <a:lstStyle/>
          <a:p>
            <a:pPr algn="just"/>
            <a:r>
              <a:rPr lang="es-MX" sz="1400" dirty="0">
                <a:solidFill>
                  <a:srgbClr val="8E92A9"/>
                </a:solidFill>
                <a:latin typeface="Helvetica" pitchFamily="2" charset="0"/>
              </a:rPr>
              <a:t>Consolidación de patrimonio</a:t>
            </a:r>
          </a:p>
        </p:txBody>
      </p:sp>
      <p:pic>
        <p:nvPicPr>
          <p:cNvPr id="14" name="Picture 13">
            <a:extLst>
              <a:ext uri="{FF2B5EF4-FFF2-40B4-BE49-F238E27FC236}">
                <a16:creationId xmlns:a16="http://schemas.microsoft.com/office/drawing/2014/main" id="{2D7A25C4-9085-8363-CEBF-B2221AAD7194}"/>
              </a:ext>
            </a:extLst>
          </p:cNvPr>
          <p:cNvPicPr>
            <a:picLocks noChangeAspect="1"/>
          </p:cNvPicPr>
          <p:nvPr/>
        </p:nvPicPr>
        <p:blipFill>
          <a:blip r:embed="rId5"/>
          <a:stretch>
            <a:fillRect/>
          </a:stretch>
        </p:blipFill>
        <p:spPr>
          <a:xfrm>
            <a:off x="6405280" y="4363494"/>
            <a:ext cx="76200" cy="139700"/>
          </a:xfrm>
          <a:prstGeom prst="rect">
            <a:avLst/>
          </a:prstGeom>
        </p:spPr>
      </p:pic>
      <p:sp>
        <p:nvSpPr>
          <p:cNvPr id="15" name="TextBox 14">
            <a:extLst>
              <a:ext uri="{FF2B5EF4-FFF2-40B4-BE49-F238E27FC236}">
                <a16:creationId xmlns:a16="http://schemas.microsoft.com/office/drawing/2014/main" id="{B7298920-5C16-CD60-4A2F-7F1B12330E86}"/>
              </a:ext>
            </a:extLst>
          </p:cNvPr>
          <p:cNvSpPr txBox="1"/>
          <p:nvPr/>
        </p:nvSpPr>
        <p:spPr>
          <a:xfrm>
            <a:off x="6274676" y="4598829"/>
            <a:ext cx="3296426" cy="307777"/>
          </a:xfrm>
          <a:prstGeom prst="rect">
            <a:avLst/>
          </a:prstGeom>
          <a:noFill/>
        </p:spPr>
        <p:txBody>
          <a:bodyPr wrap="square" rtlCol="0">
            <a:spAutoFit/>
          </a:bodyPr>
          <a:lstStyle/>
          <a:p>
            <a:pPr algn="just"/>
            <a:r>
              <a:rPr lang="es-MX" sz="1400" dirty="0">
                <a:solidFill>
                  <a:srgbClr val="8E92A9"/>
                </a:solidFill>
                <a:latin typeface="Helvetica" pitchFamily="2" charset="0"/>
              </a:rPr>
              <a:t>Contamos con el respaldo de:</a:t>
            </a:r>
          </a:p>
        </p:txBody>
      </p:sp>
    </p:spTree>
    <p:extLst>
      <p:ext uri="{BB962C8B-B14F-4D97-AF65-F5344CB8AC3E}">
        <p14:creationId xmlns:p14="http://schemas.microsoft.com/office/powerpoint/2010/main" val="355294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9FCAF-A6BF-792B-5489-1EEE7DDB4E31}"/>
              </a:ext>
            </a:extLst>
          </p:cNvPr>
          <p:cNvPicPr>
            <a:picLocks noChangeAspect="1"/>
          </p:cNvPicPr>
          <p:nvPr/>
        </p:nvPicPr>
        <p:blipFill>
          <a:blip r:embed="rId2"/>
          <a:stretch>
            <a:fillRect/>
          </a:stretch>
        </p:blipFill>
        <p:spPr>
          <a:xfrm>
            <a:off x="-7554" y="258121"/>
            <a:ext cx="12207108" cy="6613839"/>
          </a:xfrm>
          <a:prstGeom prst="rect">
            <a:avLst/>
          </a:prstGeom>
        </p:spPr>
      </p:pic>
      <p:pic>
        <p:nvPicPr>
          <p:cNvPr id="3" name="Picture 2">
            <a:extLst>
              <a:ext uri="{FF2B5EF4-FFF2-40B4-BE49-F238E27FC236}">
                <a16:creationId xmlns:a16="http://schemas.microsoft.com/office/drawing/2014/main" id="{C9D57F4C-2D0B-7233-5E5F-1392A5AFE1A8}"/>
              </a:ext>
            </a:extLst>
          </p:cNvPr>
          <p:cNvPicPr>
            <a:picLocks noChangeAspect="1"/>
          </p:cNvPicPr>
          <p:nvPr/>
        </p:nvPicPr>
        <p:blipFill>
          <a:blip r:embed="rId3"/>
          <a:stretch>
            <a:fillRect/>
          </a:stretch>
        </p:blipFill>
        <p:spPr>
          <a:xfrm>
            <a:off x="2209800" y="1881963"/>
            <a:ext cx="7772400" cy="4081454"/>
          </a:xfrm>
          <a:prstGeom prst="rect">
            <a:avLst/>
          </a:prstGeom>
        </p:spPr>
      </p:pic>
      <p:sp>
        <p:nvSpPr>
          <p:cNvPr id="4" name="TextBox 3">
            <a:extLst>
              <a:ext uri="{FF2B5EF4-FFF2-40B4-BE49-F238E27FC236}">
                <a16:creationId xmlns:a16="http://schemas.microsoft.com/office/drawing/2014/main" id="{4B4E6066-0CDC-44C9-4FA9-D6DF4E6237F9}"/>
              </a:ext>
            </a:extLst>
          </p:cNvPr>
          <p:cNvSpPr txBox="1"/>
          <p:nvPr/>
        </p:nvSpPr>
        <p:spPr>
          <a:xfrm>
            <a:off x="1825653" y="1051265"/>
            <a:ext cx="8540694" cy="523220"/>
          </a:xfrm>
          <a:prstGeom prst="rect">
            <a:avLst/>
          </a:prstGeom>
          <a:noFill/>
        </p:spPr>
        <p:txBody>
          <a:bodyPr wrap="square" rtlCol="0">
            <a:spAutoFit/>
          </a:bodyPr>
          <a:lstStyle/>
          <a:p>
            <a:pPr algn="ctr"/>
            <a:r>
              <a:rPr lang="en-US" sz="2800" b="1" dirty="0">
                <a:solidFill>
                  <a:srgbClr val="8E92A9"/>
                </a:solidFill>
                <a:latin typeface="Helvetica" pitchFamily="2" charset="0"/>
              </a:rPr>
              <a:t>Prudential International Insurance </a:t>
            </a:r>
            <a:r>
              <a:rPr lang="en-US" sz="2800" b="1" dirty="0" err="1">
                <a:solidFill>
                  <a:srgbClr val="8E92A9"/>
                </a:solidFill>
                <a:latin typeface="Helvetica" pitchFamily="2" charset="0"/>
              </a:rPr>
              <a:t>en</a:t>
            </a:r>
            <a:r>
              <a:rPr lang="en-US" sz="2800" b="1" dirty="0">
                <a:solidFill>
                  <a:srgbClr val="8E92A9"/>
                </a:solidFill>
                <a:latin typeface="Helvetica" pitchFamily="2" charset="0"/>
              </a:rPr>
              <a:t> </a:t>
            </a:r>
            <a:r>
              <a:rPr lang="en-US" sz="2800" b="1" dirty="0" err="1">
                <a:solidFill>
                  <a:srgbClr val="8E92A9"/>
                </a:solidFill>
                <a:latin typeface="Helvetica" pitchFamily="2" charset="0"/>
              </a:rPr>
              <a:t>el</a:t>
            </a:r>
            <a:r>
              <a:rPr lang="en-US" sz="2800" b="1" dirty="0">
                <a:solidFill>
                  <a:srgbClr val="8E92A9"/>
                </a:solidFill>
                <a:latin typeface="Helvetica" pitchFamily="2" charset="0"/>
              </a:rPr>
              <a:t> Mundo</a:t>
            </a:r>
            <a:endParaRPr lang="en-MX" sz="2800" b="1" dirty="0">
              <a:solidFill>
                <a:srgbClr val="8E92A9"/>
              </a:solidFill>
              <a:latin typeface="Helvetica" pitchFamily="2" charset="0"/>
            </a:endParaRPr>
          </a:p>
        </p:txBody>
      </p:sp>
    </p:spTree>
    <p:extLst>
      <p:ext uri="{BB962C8B-B14F-4D97-AF65-F5344CB8AC3E}">
        <p14:creationId xmlns:p14="http://schemas.microsoft.com/office/powerpoint/2010/main" val="240081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9FCAF-A6BF-792B-5489-1EEE7DDB4E31}"/>
              </a:ext>
            </a:extLst>
          </p:cNvPr>
          <p:cNvPicPr>
            <a:picLocks noChangeAspect="1"/>
          </p:cNvPicPr>
          <p:nvPr/>
        </p:nvPicPr>
        <p:blipFill>
          <a:blip r:embed="rId2"/>
          <a:stretch>
            <a:fillRect/>
          </a:stretch>
        </p:blipFill>
        <p:spPr>
          <a:xfrm>
            <a:off x="-7554" y="244161"/>
            <a:ext cx="12207108" cy="6613839"/>
          </a:xfrm>
          <a:prstGeom prst="rect">
            <a:avLst/>
          </a:prstGeom>
        </p:spPr>
      </p:pic>
      <p:pic>
        <p:nvPicPr>
          <p:cNvPr id="3" name="Picture 2">
            <a:extLst>
              <a:ext uri="{FF2B5EF4-FFF2-40B4-BE49-F238E27FC236}">
                <a16:creationId xmlns:a16="http://schemas.microsoft.com/office/drawing/2014/main" id="{3EEAD678-BB5C-DF0B-4A97-1A628F10913E}"/>
              </a:ext>
            </a:extLst>
          </p:cNvPr>
          <p:cNvPicPr>
            <a:picLocks noChangeAspect="1"/>
          </p:cNvPicPr>
          <p:nvPr/>
        </p:nvPicPr>
        <p:blipFill>
          <a:blip r:embed="rId3"/>
          <a:stretch>
            <a:fillRect/>
          </a:stretch>
        </p:blipFill>
        <p:spPr>
          <a:xfrm>
            <a:off x="7034176" y="1346200"/>
            <a:ext cx="3822700" cy="4165600"/>
          </a:xfrm>
          <a:prstGeom prst="rect">
            <a:avLst/>
          </a:prstGeom>
        </p:spPr>
      </p:pic>
      <p:sp>
        <p:nvSpPr>
          <p:cNvPr id="4" name="TextBox 3">
            <a:extLst>
              <a:ext uri="{FF2B5EF4-FFF2-40B4-BE49-F238E27FC236}">
                <a16:creationId xmlns:a16="http://schemas.microsoft.com/office/drawing/2014/main" id="{AC5988D7-DED1-E72F-95C7-241D005892EB}"/>
              </a:ext>
            </a:extLst>
          </p:cNvPr>
          <p:cNvSpPr txBox="1"/>
          <p:nvPr/>
        </p:nvSpPr>
        <p:spPr>
          <a:xfrm>
            <a:off x="1282637" y="2730972"/>
            <a:ext cx="4471982" cy="2462213"/>
          </a:xfrm>
          <a:prstGeom prst="rect">
            <a:avLst/>
          </a:prstGeom>
          <a:noFill/>
        </p:spPr>
        <p:txBody>
          <a:bodyPr wrap="square" rtlCol="0">
            <a:spAutoFit/>
          </a:bodyPr>
          <a:lstStyle/>
          <a:p>
            <a:pPr algn="just"/>
            <a:r>
              <a:rPr lang="es-MX" sz="1400" dirty="0">
                <a:solidFill>
                  <a:srgbClr val="8E92A9"/>
                </a:solidFill>
                <a:latin typeface="Helvetica" pitchFamily="2" charset="0"/>
              </a:rPr>
              <a:t>En 1875 nace Prudential Financial, Inc., bajo el nombre de ‘Prudential Friendly Society’, en Newark, New Jersey. Fue la primer compañía en Estados Unidos en hacer los Seguros de Vida accesibles a la clase obrera, a muy bajo costo. </a:t>
            </a:r>
          </a:p>
          <a:p>
            <a:pPr algn="just"/>
            <a:endParaRPr lang="es-MX" sz="1400" dirty="0">
              <a:solidFill>
                <a:srgbClr val="8E92A9"/>
              </a:solidFill>
              <a:latin typeface="Helvetica" pitchFamily="2" charset="0"/>
            </a:endParaRPr>
          </a:p>
          <a:p>
            <a:pPr algn="just"/>
            <a:r>
              <a:rPr lang="es-MX" sz="1400" dirty="0">
                <a:solidFill>
                  <a:srgbClr val="8E92A9"/>
                </a:solidFill>
                <a:latin typeface="Helvetica" pitchFamily="2" charset="0"/>
              </a:rPr>
              <a:t>Cuatro años más tarde, las ventas de Prudential se extendieron fuera de New Jersey, hacia Nueva York y Filadelfia, y hacia la clase media que emergía. En 1885, la compañía cambia su nombre a ‘The Prudential Insurance Company of America.’</a:t>
            </a:r>
          </a:p>
        </p:txBody>
      </p:sp>
      <p:sp>
        <p:nvSpPr>
          <p:cNvPr id="5" name="TextBox 4">
            <a:extLst>
              <a:ext uri="{FF2B5EF4-FFF2-40B4-BE49-F238E27FC236}">
                <a16:creationId xmlns:a16="http://schemas.microsoft.com/office/drawing/2014/main" id="{6DC28CB6-157F-B786-13E0-2CB8751983E8}"/>
              </a:ext>
            </a:extLst>
          </p:cNvPr>
          <p:cNvSpPr txBox="1"/>
          <p:nvPr/>
        </p:nvSpPr>
        <p:spPr>
          <a:xfrm>
            <a:off x="833782" y="1869367"/>
            <a:ext cx="5560615" cy="707886"/>
          </a:xfrm>
          <a:prstGeom prst="rect">
            <a:avLst/>
          </a:prstGeom>
          <a:noFill/>
        </p:spPr>
        <p:txBody>
          <a:bodyPr wrap="square" rtlCol="0">
            <a:spAutoFit/>
          </a:bodyPr>
          <a:lstStyle/>
          <a:p>
            <a:pPr algn="ctr"/>
            <a:r>
              <a:rPr lang="es-MX" sz="2000" b="1" dirty="0">
                <a:solidFill>
                  <a:srgbClr val="8E92A9"/>
                </a:solidFill>
                <a:latin typeface="Helvetica" pitchFamily="2" charset="0"/>
              </a:rPr>
              <a:t>150 Años Basando Nuestro Principio en el </a:t>
            </a:r>
            <a:r>
              <a:rPr lang="es-MX" sz="2000" b="1" dirty="0">
                <a:solidFill>
                  <a:srgbClr val="3E99FA"/>
                </a:solidFill>
                <a:latin typeface="Helvetica" pitchFamily="2" charset="0"/>
              </a:rPr>
              <a:t>Amor a la Familia</a:t>
            </a:r>
          </a:p>
        </p:txBody>
      </p:sp>
    </p:spTree>
    <p:extLst>
      <p:ext uri="{BB962C8B-B14F-4D97-AF65-F5344CB8AC3E}">
        <p14:creationId xmlns:p14="http://schemas.microsoft.com/office/powerpoint/2010/main" val="146719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9FCAF-A6BF-792B-5489-1EEE7DDB4E31}"/>
              </a:ext>
            </a:extLst>
          </p:cNvPr>
          <p:cNvPicPr>
            <a:picLocks noChangeAspect="1"/>
          </p:cNvPicPr>
          <p:nvPr/>
        </p:nvPicPr>
        <p:blipFill>
          <a:blip r:embed="rId2"/>
          <a:stretch>
            <a:fillRect/>
          </a:stretch>
        </p:blipFill>
        <p:spPr>
          <a:xfrm>
            <a:off x="-7554" y="258121"/>
            <a:ext cx="12207108" cy="6613839"/>
          </a:xfrm>
          <a:prstGeom prst="rect">
            <a:avLst/>
          </a:prstGeom>
        </p:spPr>
      </p:pic>
      <p:pic>
        <p:nvPicPr>
          <p:cNvPr id="3" name="Picture 2">
            <a:extLst>
              <a:ext uri="{FF2B5EF4-FFF2-40B4-BE49-F238E27FC236}">
                <a16:creationId xmlns:a16="http://schemas.microsoft.com/office/drawing/2014/main" id="{793275B3-DF50-0E23-FDFA-0EB8C522F202}"/>
              </a:ext>
            </a:extLst>
          </p:cNvPr>
          <p:cNvPicPr>
            <a:picLocks noChangeAspect="1"/>
          </p:cNvPicPr>
          <p:nvPr/>
        </p:nvPicPr>
        <p:blipFill>
          <a:blip r:embed="rId3"/>
          <a:stretch>
            <a:fillRect/>
          </a:stretch>
        </p:blipFill>
        <p:spPr>
          <a:xfrm>
            <a:off x="1512481" y="1011279"/>
            <a:ext cx="9167037" cy="4676821"/>
          </a:xfrm>
          <a:prstGeom prst="rect">
            <a:avLst/>
          </a:prstGeom>
        </p:spPr>
      </p:pic>
    </p:spTree>
    <p:extLst>
      <p:ext uri="{BB962C8B-B14F-4D97-AF65-F5344CB8AC3E}">
        <p14:creationId xmlns:p14="http://schemas.microsoft.com/office/powerpoint/2010/main" val="4172005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9FCAF-A6BF-792B-5489-1EEE7DDB4E31}"/>
              </a:ext>
            </a:extLst>
          </p:cNvPr>
          <p:cNvPicPr>
            <a:picLocks noChangeAspect="1"/>
          </p:cNvPicPr>
          <p:nvPr/>
        </p:nvPicPr>
        <p:blipFill>
          <a:blip r:embed="rId2"/>
          <a:stretch>
            <a:fillRect/>
          </a:stretch>
        </p:blipFill>
        <p:spPr>
          <a:xfrm>
            <a:off x="-7554" y="216311"/>
            <a:ext cx="12207108" cy="6655650"/>
          </a:xfrm>
          <a:prstGeom prst="rect">
            <a:avLst/>
          </a:prstGeom>
        </p:spPr>
      </p:pic>
      <p:pic>
        <p:nvPicPr>
          <p:cNvPr id="3" name="Picture 2">
            <a:extLst>
              <a:ext uri="{FF2B5EF4-FFF2-40B4-BE49-F238E27FC236}">
                <a16:creationId xmlns:a16="http://schemas.microsoft.com/office/drawing/2014/main" id="{0579592F-EB65-F9BB-D942-46F7C9E9449D}"/>
              </a:ext>
            </a:extLst>
          </p:cNvPr>
          <p:cNvPicPr>
            <a:picLocks noChangeAspect="1"/>
          </p:cNvPicPr>
          <p:nvPr/>
        </p:nvPicPr>
        <p:blipFill>
          <a:blip r:embed="rId3"/>
          <a:stretch>
            <a:fillRect/>
          </a:stretch>
        </p:blipFill>
        <p:spPr>
          <a:xfrm>
            <a:off x="642751" y="1359859"/>
            <a:ext cx="10906498" cy="4362515"/>
          </a:xfrm>
          <a:prstGeom prst="rect">
            <a:avLst/>
          </a:prstGeom>
        </p:spPr>
      </p:pic>
    </p:spTree>
    <p:extLst>
      <p:ext uri="{BB962C8B-B14F-4D97-AF65-F5344CB8AC3E}">
        <p14:creationId xmlns:p14="http://schemas.microsoft.com/office/powerpoint/2010/main" val="2561348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9FCAF-A6BF-792B-5489-1EEE7DDB4E31}"/>
              </a:ext>
            </a:extLst>
          </p:cNvPr>
          <p:cNvPicPr>
            <a:picLocks noChangeAspect="1"/>
          </p:cNvPicPr>
          <p:nvPr/>
        </p:nvPicPr>
        <p:blipFill>
          <a:blip r:embed="rId2"/>
          <a:stretch>
            <a:fillRect/>
          </a:stretch>
        </p:blipFill>
        <p:spPr>
          <a:xfrm>
            <a:off x="-7554" y="258121"/>
            <a:ext cx="12207108" cy="6613839"/>
          </a:xfrm>
          <a:prstGeom prst="rect">
            <a:avLst/>
          </a:prstGeom>
        </p:spPr>
      </p:pic>
      <p:pic>
        <p:nvPicPr>
          <p:cNvPr id="3" name="Picture 2">
            <a:extLst>
              <a:ext uri="{FF2B5EF4-FFF2-40B4-BE49-F238E27FC236}">
                <a16:creationId xmlns:a16="http://schemas.microsoft.com/office/drawing/2014/main" id="{867E1C49-B729-46A5-5787-2DEC5828732E}"/>
              </a:ext>
            </a:extLst>
          </p:cNvPr>
          <p:cNvPicPr>
            <a:picLocks noChangeAspect="1"/>
          </p:cNvPicPr>
          <p:nvPr/>
        </p:nvPicPr>
        <p:blipFill>
          <a:blip r:embed="rId3"/>
          <a:stretch>
            <a:fillRect/>
          </a:stretch>
        </p:blipFill>
        <p:spPr>
          <a:xfrm>
            <a:off x="1415845" y="879877"/>
            <a:ext cx="9026013" cy="5813630"/>
          </a:xfrm>
          <a:prstGeom prst="rect">
            <a:avLst/>
          </a:prstGeom>
        </p:spPr>
      </p:pic>
      <p:sp>
        <p:nvSpPr>
          <p:cNvPr id="4" name="TextBox 3">
            <a:extLst>
              <a:ext uri="{FF2B5EF4-FFF2-40B4-BE49-F238E27FC236}">
                <a16:creationId xmlns:a16="http://schemas.microsoft.com/office/drawing/2014/main" id="{FE3CF825-73E8-9F81-7137-DC282E5A1291}"/>
              </a:ext>
            </a:extLst>
          </p:cNvPr>
          <p:cNvSpPr txBox="1"/>
          <p:nvPr/>
        </p:nvSpPr>
        <p:spPr>
          <a:xfrm>
            <a:off x="1825653" y="198709"/>
            <a:ext cx="8540694" cy="523220"/>
          </a:xfrm>
          <a:prstGeom prst="rect">
            <a:avLst/>
          </a:prstGeom>
          <a:noFill/>
        </p:spPr>
        <p:txBody>
          <a:bodyPr wrap="square" rtlCol="0">
            <a:spAutoFit/>
          </a:bodyPr>
          <a:lstStyle/>
          <a:p>
            <a:pPr algn="ctr"/>
            <a:r>
              <a:rPr lang="en-US" sz="2800" b="1" dirty="0">
                <a:solidFill>
                  <a:srgbClr val="8E92A9"/>
                </a:solidFill>
                <a:latin typeface="Helvetica" pitchFamily="2" charset="0"/>
              </a:rPr>
              <a:t>¿Para qué </a:t>
            </a:r>
            <a:r>
              <a:rPr lang="es-MX" sz="2800" b="1" dirty="0">
                <a:solidFill>
                  <a:srgbClr val="8E92A9"/>
                </a:solidFill>
                <a:latin typeface="Helvetica" pitchFamily="2" charset="0"/>
              </a:rPr>
              <a:t>sirve</a:t>
            </a:r>
            <a:r>
              <a:rPr lang="en-US" sz="2800" b="1" dirty="0">
                <a:solidFill>
                  <a:srgbClr val="8E92A9"/>
                </a:solidFill>
                <a:latin typeface="Helvetica" pitchFamily="2" charset="0"/>
              </a:rPr>
              <a:t> un </a:t>
            </a:r>
            <a:r>
              <a:rPr lang="en-US" sz="2800" b="1" dirty="0">
                <a:solidFill>
                  <a:srgbClr val="3E99FA"/>
                </a:solidFill>
                <a:latin typeface="Helvetica" pitchFamily="2" charset="0"/>
              </a:rPr>
              <a:t>Seguro de Vida</a:t>
            </a:r>
            <a:r>
              <a:rPr lang="en-US" sz="2800" b="1" dirty="0">
                <a:solidFill>
                  <a:srgbClr val="8E92A9"/>
                </a:solidFill>
                <a:latin typeface="Helvetica" pitchFamily="2" charset="0"/>
              </a:rPr>
              <a:t>?</a:t>
            </a:r>
            <a:endParaRPr lang="en-MX" sz="2800" b="1" dirty="0">
              <a:solidFill>
                <a:srgbClr val="8E92A9"/>
              </a:solidFill>
              <a:latin typeface="Helvetica" pitchFamily="2" charset="0"/>
            </a:endParaRPr>
          </a:p>
        </p:txBody>
      </p:sp>
      <p:sp>
        <p:nvSpPr>
          <p:cNvPr id="5" name="TextBox 4">
            <a:extLst>
              <a:ext uri="{FF2B5EF4-FFF2-40B4-BE49-F238E27FC236}">
                <a16:creationId xmlns:a16="http://schemas.microsoft.com/office/drawing/2014/main" id="{DBC9EEEF-986E-4A2D-BCFB-E7739DBF81FF}"/>
              </a:ext>
            </a:extLst>
          </p:cNvPr>
          <p:cNvSpPr txBox="1"/>
          <p:nvPr/>
        </p:nvSpPr>
        <p:spPr>
          <a:xfrm>
            <a:off x="5144385" y="5627618"/>
            <a:ext cx="2830034" cy="646331"/>
          </a:xfrm>
          <a:prstGeom prst="rect">
            <a:avLst/>
          </a:prstGeom>
          <a:noFill/>
        </p:spPr>
        <p:txBody>
          <a:bodyPr wrap="square" rtlCol="0">
            <a:spAutoFit/>
          </a:bodyPr>
          <a:lstStyle/>
          <a:p>
            <a:endParaRPr lang="en-MX" sz="3600" dirty="0">
              <a:solidFill>
                <a:srgbClr val="8E92A9"/>
              </a:solidFill>
              <a:latin typeface="Helvetica" pitchFamily="2" charset="0"/>
            </a:endParaRPr>
          </a:p>
        </p:txBody>
      </p:sp>
    </p:spTree>
    <p:extLst>
      <p:ext uri="{BB962C8B-B14F-4D97-AF65-F5344CB8AC3E}">
        <p14:creationId xmlns:p14="http://schemas.microsoft.com/office/powerpoint/2010/main" val="153078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
            <a:extLst>
              <a:ext uri="{FF2B5EF4-FFF2-40B4-BE49-F238E27FC236}">
                <a16:creationId xmlns:a16="http://schemas.microsoft.com/office/drawing/2014/main" id="{35300868-8852-A667-1249-73BC22579FF5}"/>
              </a:ext>
            </a:extLst>
          </p:cNvPr>
          <p:cNvPicPr>
            <a:picLocks noChangeAspect="1"/>
          </p:cNvPicPr>
          <p:nvPr/>
        </p:nvPicPr>
        <p:blipFill>
          <a:blip r:embed="rId2"/>
          <a:stretch>
            <a:fillRect/>
          </a:stretch>
        </p:blipFill>
        <p:spPr>
          <a:xfrm>
            <a:off x="-15108" y="122080"/>
            <a:ext cx="12207108" cy="6613839"/>
          </a:xfrm>
          <a:prstGeom prst="rect">
            <a:avLst/>
          </a:prstGeom>
        </p:spPr>
      </p:pic>
      <p:pic>
        <p:nvPicPr>
          <p:cNvPr id="3" name="Picture 2">
            <a:extLst>
              <a:ext uri="{FF2B5EF4-FFF2-40B4-BE49-F238E27FC236}">
                <a16:creationId xmlns:a16="http://schemas.microsoft.com/office/drawing/2014/main" id="{E0BC34E2-0BFF-3635-B5E6-F5A21DB1D51B}"/>
              </a:ext>
            </a:extLst>
          </p:cNvPr>
          <p:cNvPicPr>
            <a:picLocks noChangeAspect="1"/>
          </p:cNvPicPr>
          <p:nvPr/>
        </p:nvPicPr>
        <p:blipFill>
          <a:blip r:embed="rId3"/>
          <a:stretch>
            <a:fillRect/>
          </a:stretch>
        </p:blipFill>
        <p:spPr>
          <a:xfrm>
            <a:off x="1643764" y="915482"/>
            <a:ext cx="8904472" cy="4838188"/>
          </a:xfrm>
          <a:prstGeom prst="rect">
            <a:avLst/>
          </a:prstGeom>
        </p:spPr>
      </p:pic>
    </p:spTree>
    <p:extLst>
      <p:ext uri="{BB962C8B-B14F-4D97-AF65-F5344CB8AC3E}">
        <p14:creationId xmlns:p14="http://schemas.microsoft.com/office/powerpoint/2010/main" val="1963167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1">
            <a:extLst>
              <a:ext uri="{FF2B5EF4-FFF2-40B4-BE49-F238E27FC236}">
                <a16:creationId xmlns:a16="http://schemas.microsoft.com/office/drawing/2014/main" id="{FAD63397-7C8B-2298-266C-16D35498CF84}"/>
              </a:ext>
            </a:extLst>
          </p:cNvPr>
          <p:cNvPicPr>
            <a:picLocks noChangeAspect="1"/>
          </p:cNvPicPr>
          <p:nvPr/>
        </p:nvPicPr>
        <p:blipFill>
          <a:blip r:embed="rId2"/>
          <a:stretch>
            <a:fillRect/>
          </a:stretch>
        </p:blipFill>
        <p:spPr>
          <a:xfrm>
            <a:off x="-7554" y="258121"/>
            <a:ext cx="12207108" cy="6613839"/>
          </a:xfrm>
          <a:prstGeom prst="rect">
            <a:avLst/>
          </a:prstGeom>
        </p:spPr>
      </p:pic>
      <p:pic>
        <p:nvPicPr>
          <p:cNvPr id="3" name="Picture 2">
            <a:extLst>
              <a:ext uri="{FF2B5EF4-FFF2-40B4-BE49-F238E27FC236}">
                <a16:creationId xmlns:a16="http://schemas.microsoft.com/office/drawing/2014/main" id="{E84D616A-6B73-6D8C-E522-CF0739780A68}"/>
              </a:ext>
            </a:extLst>
          </p:cNvPr>
          <p:cNvPicPr>
            <a:picLocks noChangeAspect="1"/>
          </p:cNvPicPr>
          <p:nvPr/>
        </p:nvPicPr>
        <p:blipFill>
          <a:blip r:embed="rId3"/>
          <a:stretch>
            <a:fillRect/>
          </a:stretch>
        </p:blipFill>
        <p:spPr>
          <a:xfrm>
            <a:off x="1924237" y="820673"/>
            <a:ext cx="8737895" cy="5216653"/>
          </a:xfrm>
          <a:prstGeom prst="rect">
            <a:avLst/>
          </a:prstGeom>
        </p:spPr>
      </p:pic>
    </p:spTree>
    <p:extLst>
      <p:ext uri="{BB962C8B-B14F-4D97-AF65-F5344CB8AC3E}">
        <p14:creationId xmlns:p14="http://schemas.microsoft.com/office/powerpoint/2010/main" val="221854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4335</Words>
  <Application>Microsoft Macintosh PowerPoint</Application>
  <PresentationFormat>Widescreen</PresentationFormat>
  <Paragraphs>174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Roger Guzmán</cp:lastModifiedBy>
  <cp:revision>5</cp:revision>
  <dcterms:created xsi:type="dcterms:W3CDTF">2023-04-18T00:48:06Z</dcterms:created>
  <dcterms:modified xsi:type="dcterms:W3CDTF">2024-09-19T01:02:18Z</dcterms:modified>
</cp:coreProperties>
</file>