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97" r:id="rId3"/>
    <p:sldId id="258" r:id="rId4"/>
    <p:sldId id="261" r:id="rId5"/>
    <p:sldId id="263" r:id="rId6"/>
    <p:sldId id="275" r:id="rId7"/>
    <p:sldId id="267" r:id="rId8"/>
    <p:sldId id="295" r:id="rId9"/>
    <p:sldId id="268" r:id="rId10"/>
    <p:sldId id="276" r:id="rId11"/>
    <p:sldId id="277" r:id="rId12"/>
    <p:sldId id="278" r:id="rId13"/>
    <p:sldId id="279" r:id="rId14"/>
    <p:sldId id="280" r:id="rId15"/>
    <p:sldId id="281" r:id="rId16"/>
    <p:sldId id="282" r:id="rId17"/>
    <p:sldId id="283" r:id="rId18"/>
    <p:sldId id="284" r:id="rId19"/>
    <p:sldId id="285" r:id="rId20"/>
    <p:sldId id="289" r:id="rId21"/>
    <p:sldId id="286" r:id="rId22"/>
    <p:sldId id="266" r:id="rId23"/>
    <p:sldId id="296" r:id="rId24"/>
    <p:sldId id="290" r:id="rId25"/>
  </p:sldIdLst>
  <p:sldSz cx="12192000" cy="6858000"/>
  <p:notesSz cx="6858000" cy="9144000"/>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92A9"/>
    <a:srgbClr val="3E99FA"/>
    <a:srgbClr val="95FF87"/>
    <a:srgbClr val="3A8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4"/>
    <p:restoredTop sz="96966"/>
  </p:normalViewPr>
  <p:slideViewPr>
    <p:cSldViewPr snapToGrid="0">
      <p:cViewPr varScale="1">
        <p:scale>
          <a:sx n="128" d="100"/>
          <a:sy n="128" d="100"/>
        </p:scale>
        <p:origin x="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Home/Library/CloudStorage/Dropbox/4.%20Prudential/Resumen%20Ejecutivo%20Naxiely%2001-05-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Home/Library/CloudStorage/Dropbox/4.%20Prudential/Resumen%20Ejecutivo%20Shalo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318603963063"/>
          <c:y val="0.24499727109400912"/>
          <c:w val="0.727314881094409"/>
          <c:h val="0.72845560463478964"/>
        </c:manualLayout>
      </c:layout>
      <c:pieChart>
        <c:varyColors val="1"/>
        <c:ser>
          <c:idx val="0"/>
          <c:order val="0"/>
          <c:tx>
            <c:strRef>
              <c:f>Datos!$B$36</c:f>
              <c:strCache>
                <c:ptCount val="1"/>
                <c:pt idx="0">
                  <c:v>GASTO MENSUAL</c:v>
                </c:pt>
              </c:strCache>
            </c:strRef>
          </c:tx>
          <c:explosion val="7"/>
          <c:dPt>
            <c:idx val="0"/>
            <c:bubble3D val="0"/>
            <c:explosion val="1"/>
            <c:spPr>
              <a:solidFill>
                <a:schemeClr val="accent2"/>
              </a:solidFill>
              <a:ln w="19050">
                <a:noFill/>
              </a:ln>
              <a:effectLst/>
            </c:spPr>
            <c:extLst>
              <c:ext xmlns:c16="http://schemas.microsoft.com/office/drawing/2014/chart" uri="{C3380CC4-5D6E-409C-BE32-E72D297353CC}">
                <c16:uniqueId val="{00000001-9976-DB49-AE51-4F9FE0331FDA}"/>
              </c:ext>
            </c:extLst>
          </c:dPt>
          <c:dPt>
            <c:idx val="1"/>
            <c:bubble3D val="0"/>
            <c:explosion val="0"/>
            <c:spPr>
              <a:solidFill>
                <a:srgbClr val="95FF87"/>
              </a:solidFill>
              <a:ln w="0">
                <a:noFill/>
              </a:ln>
              <a:effectLst/>
            </c:spPr>
            <c:extLst>
              <c:ext xmlns:c16="http://schemas.microsoft.com/office/drawing/2014/chart" uri="{C3380CC4-5D6E-409C-BE32-E72D297353CC}">
                <c16:uniqueId val="{00000003-9976-DB49-AE51-4F9FE0331FDA}"/>
              </c:ext>
            </c:extLst>
          </c:dPt>
          <c:dPt>
            <c:idx val="2"/>
            <c:bubble3D val="0"/>
            <c:explosion val="10"/>
            <c:spPr>
              <a:solidFill>
                <a:srgbClr val="3E99FA"/>
              </a:solidFill>
              <a:ln w="19050">
                <a:noFill/>
              </a:ln>
              <a:effectLst/>
            </c:spPr>
            <c:extLst>
              <c:ext xmlns:c16="http://schemas.microsoft.com/office/drawing/2014/chart" uri="{C3380CC4-5D6E-409C-BE32-E72D297353CC}">
                <c16:uniqueId val="{00000005-9976-DB49-AE51-4F9FE0331FDA}"/>
              </c:ext>
            </c:extLst>
          </c:dPt>
          <c:dLbls>
            <c:dLbl>
              <c:idx val="0"/>
              <c:spPr>
                <a:noFill/>
                <a:ln>
                  <a:noFill/>
                </a:ln>
                <a:effectLst/>
              </c:spPr>
              <c:txPr>
                <a:bodyPr rot="0" spcFirstLastPara="1" vertOverflow="overflow" horzOverflow="overflow" vert="horz" wrap="square" lIns="38100" tIns="91440" rIns="38100" bIns="91440" anchor="ctr" anchorCtr="1">
                  <a:spAutoFit/>
                </a:bodyPr>
                <a:lstStyle/>
                <a:p>
                  <a:pPr>
                    <a:defRPr sz="1100" b="0" i="0" u="none" strike="noStrike" kern="1200" baseline="0">
                      <a:solidFill>
                        <a:schemeClr val="bg1"/>
                      </a:solidFill>
                      <a:latin typeface="Helvetica" pitchFamily="2" charset="0"/>
                      <a:ea typeface="+mn-ea"/>
                      <a:cs typeface="+mn-cs"/>
                    </a:defRPr>
                  </a:pPr>
                  <a:endParaRPr lang="en-MX"/>
                </a:p>
              </c:txPr>
              <c:dLblPos val="ctr"/>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9976-DB49-AE51-4F9FE0331FDA}"/>
                </c:ext>
              </c:extLst>
            </c:dLbl>
            <c:dLbl>
              <c:idx val="1"/>
              <c:spPr>
                <a:noFill/>
                <a:ln>
                  <a:noFill/>
                </a:ln>
                <a:effectLst/>
              </c:spPr>
              <c:txPr>
                <a:bodyPr rot="0" spcFirstLastPara="1" vertOverflow="overflow" horzOverflow="overflow" vert="horz" wrap="square" lIns="38100" tIns="91440" rIns="38100" bIns="91440" anchor="ctr" anchorCtr="1">
                  <a:spAutoFit/>
                </a:bodyPr>
                <a:lstStyle/>
                <a:p>
                  <a:pPr>
                    <a:defRPr sz="1100" b="0" i="0" u="none" strike="noStrike" kern="1200" baseline="0">
                      <a:solidFill>
                        <a:schemeClr val="tx1">
                          <a:lumMod val="65000"/>
                          <a:lumOff val="35000"/>
                        </a:schemeClr>
                      </a:solidFill>
                      <a:latin typeface="Helvetica" pitchFamily="2" charset="0"/>
                      <a:ea typeface="+mn-ea"/>
                      <a:cs typeface="+mn-cs"/>
                    </a:defRPr>
                  </a:pPr>
                  <a:endParaRPr lang="en-MX"/>
                </a:p>
              </c:txPr>
              <c:dLblPos val="ctr"/>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9976-DB49-AE51-4F9FE0331FDA}"/>
                </c:ext>
              </c:extLst>
            </c:dLbl>
            <c:dLbl>
              <c:idx val="2"/>
              <c:spPr>
                <a:noFill/>
                <a:ln>
                  <a:noFill/>
                </a:ln>
                <a:effectLst/>
              </c:spPr>
              <c:txPr>
                <a:bodyPr rot="0" spcFirstLastPara="1" vertOverflow="overflow" horzOverflow="overflow" vert="horz" wrap="square" lIns="38100" tIns="182880" rIns="38100" bIns="0" anchor="ctr" anchorCtr="1">
                  <a:spAutoFit/>
                </a:bodyPr>
                <a:lstStyle/>
                <a:p>
                  <a:pPr>
                    <a:defRPr sz="1100" b="0" i="0" u="none" strike="noStrike" kern="1200" baseline="0">
                      <a:solidFill>
                        <a:schemeClr val="bg1"/>
                      </a:solidFill>
                      <a:latin typeface="Helvetica" pitchFamily="2" charset="0"/>
                      <a:ea typeface="+mn-ea"/>
                      <a:cs typeface="+mn-cs"/>
                    </a:defRPr>
                  </a:pPr>
                  <a:endParaRPr lang="en-MX"/>
                </a:p>
              </c:txPr>
              <c:dLblPos val="inEnd"/>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9976-DB49-AE51-4F9FE0331FDA}"/>
                </c:ext>
              </c:extLst>
            </c:dLbl>
            <c:spPr>
              <a:noFill/>
              <a:ln>
                <a:noFill/>
              </a:ln>
              <a:effectLst/>
            </c:spPr>
            <c:txPr>
              <a:bodyPr rot="0" spcFirstLastPara="1" vertOverflow="overflow" horzOverflow="overflow" vert="horz" wrap="square" lIns="38100" tIns="91440" rIns="38100" bIns="91440" anchor="ctr" anchorCtr="1">
                <a:spAutoFit/>
              </a:bodyPr>
              <a:lstStyle/>
              <a:p>
                <a:pPr>
                  <a:defRPr sz="1100" b="0" i="0" u="none" strike="noStrike" kern="1200" baseline="0">
                    <a:solidFill>
                      <a:schemeClr val="tx1">
                        <a:lumMod val="75000"/>
                        <a:lumOff val="25000"/>
                      </a:schemeClr>
                    </a:solidFill>
                    <a:latin typeface="Helvetica" pitchFamily="2" charset="0"/>
                    <a:ea typeface="+mn-ea"/>
                    <a:cs typeface="+mn-cs"/>
                  </a:defRPr>
                </a:pPr>
                <a:endParaRPr lang="en-MX"/>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Datos!$B$53:$C$55</c:f>
              <c:strCache>
                <c:ptCount val="3"/>
                <c:pt idx="0">
                  <c:v>Gasto Fijo</c:v>
                </c:pt>
                <c:pt idx="1">
                  <c:v>Ahorro</c:v>
                </c:pt>
                <c:pt idx="2">
                  <c:v>Posible Ahorro</c:v>
                </c:pt>
              </c:strCache>
            </c:strRef>
          </c:cat>
          <c:val>
            <c:numRef>
              <c:f>Datos!$D$53:$D$55</c:f>
              <c:numCache>
                <c:formatCode>"$"#,##0_);\("$"#,##0\)</c:formatCode>
                <c:ptCount val="3"/>
                <c:pt idx="0">
                  <c:v>6200</c:v>
                </c:pt>
                <c:pt idx="1">
                  <c:v>7800</c:v>
                </c:pt>
                <c:pt idx="2">
                  <c:v>4000</c:v>
                </c:pt>
              </c:numCache>
            </c:numRef>
          </c:val>
          <c:extLst>
            <c:ext xmlns:c16="http://schemas.microsoft.com/office/drawing/2014/chart" uri="{C3380CC4-5D6E-409C-BE32-E72D297353CC}">
              <c16:uniqueId val="{00000006-9976-DB49-AE51-4F9FE0331FD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0" cap="flat" cmpd="sng" algn="ctr">
      <a:noFill/>
      <a:round/>
    </a:ln>
    <a:effectLst/>
  </c:spPr>
  <c:txPr>
    <a:bodyPr/>
    <a:lstStyle/>
    <a:p>
      <a:pPr>
        <a:defRPr/>
      </a:pPr>
      <a:endParaRPr lang="en-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318603963063"/>
          <c:y val="0.24499727109400912"/>
          <c:w val="0.727314881094409"/>
          <c:h val="0.72845560463478964"/>
        </c:manualLayout>
      </c:layout>
      <c:pieChart>
        <c:varyColors val="1"/>
        <c:ser>
          <c:idx val="0"/>
          <c:order val="0"/>
          <c:tx>
            <c:strRef>
              <c:f>Datos!$B$36</c:f>
              <c:strCache>
                <c:ptCount val="1"/>
                <c:pt idx="0">
                  <c:v>GASTO MENSUAL</c:v>
                </c:pt>
              </c:strCache>
            </c:strRef>
          </c:tx>
          <c:explosion val="7"/>
          <c:dPt>
            <c:idx val="0"/>
            <c:bubble3D val="0"/>
            <c:explosion val="1"/>
            <c:spPr>
              <a:solidFill>
                <a:srgbClr val="3E99FA"/>
              </a:solidFill>
              <a:ln w="19050">
                <a:solidFill>
                  <a:schemeClr val="lt1"/>
                </a:solidFill>
              </a:ln>
              <a:effectLst/>
            </c:spPr>
            <c:extLst>
              <c:ext xmlns:c16="http://schemas.microsoft.com/office/drawing/2014/chart" uri="{C3380CC4-5D6E-409C-BE32-E72D297353CC}">
                <c16:uniqueId val="{00000001-6DE3-8C46-BFBA-2884F19B195E}"/>
              </c:ext>
            </c:extLst>
          </c:dPt>
          <c:dPt>
            <c:idx val="1"/>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3-6DE3-8C46-BFBA-2884F19B195E}"/>
              </c:ext>
            </c:extLst>
          </c:dPt>
          <c:dPt>
            <c:idx val="2"/>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5-6DE3-8C46-BFBA-2884F19B195E}"/>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6DE3-8C46-BFBA-2884F19B195E}"/>
              </c:ext>
            </c:extLst>
          </c:dPt>
          <c:dLbls>
            <c:dLbl>
              <c:idx val="0"/>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DE3-8C46-BFBA-2884F19B195E}"/>
                </c:ext>
              </c:extLst>
            </c:dLbl>
            <c:spPr>
              <a:noFill/>
              <a:ln>
                <a:noFill/>
              </a:ln>
              <a:effectLst/>
            </c:spPr>
            <c:txPr>
              <a:bodyPr rot="0" spcFirstLastPara="1" vertOverflow="overflow" horzOverflow="overflow" vert="horz" wrap="square" lIns="38100" tIns="91440" rIns="38100" bIns="91440" anchor="ctr" anchorCtr="1">
                <a:spAutoFit/>
              </a:bodyPr>
              <a:lstStyle/>
              <a:p>
                <a:pPr>
                  <a:defRPr sz="1100" b="0" i="0" u="none" strike="noStrike" kern="1200" baseline="0">
                    <a:solidFill>
                      <a:schemeClr val="bg1"/>
                    </a:solidFill>
                    <a:latin typeface="Helvetica" pitchFamily="2" charset="0"/>
                    <a:ea typeface="+mn-ea"/>
                    <a:cs typeface="+mn-cs"/>
                  </a:defRPr>
                </a:pPr>
                <a:endParaRPr lang="en-MX"/>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Datos!$B$56:$C$59</c:f>
              <c:strCache>
                <c:ptCount val="4"/>
                <c:pt idx="0">
                  <c:v>Gasto Fijo</c:v>
                </c:pt>
                <c:pt idx="1">
                  <c:v>Ahorro Fijo</c:v>
                </c:pt>
                <c:pt idx="2">
                  <c:v>Protección</c:v>
                </c:pt>
                <c:pt idx="3">
                  <c:v>Inversión</c:v>
                </c:pt>
              </c:strCache>
            </c:strRef>
          </c:cat>
          <c:val>
            <c:numRef>
              <c:f>Datos!$E$56:$E$59</c:f>
              <c:numCache>
                <c:formatCode>0.0%</c:formatCode>
                <c:ptCount val="4"/>
                <c:pt idx="0">
                  <c:v>0.7</c:v>
                </c:pt>
                <c:pt idx="1">
                  <c:v>0.1</c:v>
                </c:pt>
                <c:pt idx="2">
                  <c:v>0.1</c:v>
                </c:pt>
                <c:pt idx="3">
                  <c:v>0.1</c:v>
                </c:pt>
              </c:numCache>
            </c:numRef>
          </c:val>
          <c:extLst>
            <c:ext xmlns:c16="http://schemas.microsoft.com/office/drawing/2014/chart" uri="{C3380CC4-5D6E-409C-BE32-E72D297353CC}">
              <c16:uniqueId val="{00000008-6DE3-8C46-BFBA-2884F19B19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0" cap="flat" cmpd="sng" algn="ctr">
      <a:noFill/>
      <a:round/>
    </a:ln>
    <a:effectLst/>
  </c:spPr>
  <c:txPr>
    <a:bodyPr/>
    <a:lstStyle/>
    <a:p>
      <a:pPr>
        <a:defRPr/>
      </a:pPr>
      <a:endParaRPr lang="en-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gradFill rotWithShape="1">
                <a:gsLst>
                  <a:gs pos="0">
                    <a:srgbClr val="FF0000"/>
                  </a:gs>
                  <a:gs pos="25000">
                    <a:schemeClr val="accent2"/>
                  </a:gs>
                  <a:gs pos="50000">
                    <a:schemeClr val="accent4">
                      <a:lumMod val="60000"/>
                      <a:lumOff val="40000"/>
                    </a:schemeClr>
                  </a:gs>
                  <a:gs pos="75000">
                    <a:srgbClr val="D4D57A"/>
                  </a:gs>
                  <a:gs pos="100000">
                    <a:srgbClr val="95FF87"/>
                  </a:gs>
                </a:gsLst>
                <a:lin ang="0" scaled="1"/>
              </a:gradFill>
              <a:ln>
                <a:noFill/>
              </a:ln>
              <a:effectLst/>
            </c:spPr>
            <c:extLst>
              <c:ext xmlns:c16="http://schemas.microsoft.com/office/drawing/2014/chart" uri="{C3380CC4-5D6E-409C-BE32-E72D297353CC}">
                <c16:uniqueId val="{00000001-E918-B447-AA90-154A71236AF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A32-CE48-844B-54FAAC739F2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4A32-CE48-844B-54FAAC739F2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4A32-CE48-844B-54FAAC739F2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4A32-CE48-844B-54FAAC739F2D}"/>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4A32-CE48-844B-54FAAC739F2D}"/>
              </c:ext>
            </c:extLst>
          </c:dPt>
          <c:cat>
            <c:numRef>
              <c:f>Sheet1!$A$2:$A$6</c:f>
              <c:numCache>
                <c:formatCode>General</c:formatCode>
                <c:ptCount val="5"/>
              </c:numCache>
            </c:numRef>
          </c:cat>
          <c:val>
            <c:numRef>
              <c:f>Sheet1!$B$2:$B$7</c:f>
              <c:numCache>
                <c:formatCode>General</c:formatCode>
                <c:ptCount val="6"/>
                <c:pt idx="0">
                  <c:v>100</c:v>
                </c:pt>
              </c:numCache>
            </c:numRef>
          </c:val>
          <c:extLst>
            <c:ext xmlns:c16="http://schemas.microsoft.com/office/drawing/2014/chart" uri="{C3380CC4-5D6E-409C-BE32-E72D297353CC}">
              <c16:uniqueId val="{00000000-E918-B447-AA90-154A71236AF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X"/>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D7E84-9587-AC4B-BB72-BEFF62011665}" type="datetimeFigureOut">
              <a:t>25/03/25</a:t>
            </a:fld>
            <a:endParaRPr lang="en-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E58DE-3358-6F49-BE8C-88826CB6BA3D}" type="slidenum">
              <a:t>‹#›</a:t>
            </a:fld>
            <a:endParaRPr lang="en-MX"/>
          </a:p>
        </p:txBody>
      </p:sp>
    </p:spTree>
    <p:extLst>
      <p:ext uri="{BB962C8B-B14F-4D97-AF65-F5344CB8AC3E}">
        <p14:creationId xmlns:p14="http://schemas.microsoft.com/office/powerpoint/2010/main" val="20114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a:p>
        </p:txBody>
      </p:sp>
      <p:sp>
        <p:nvSpPr>
          <p:cNvPr id="4" name="Slide Number Placeholder 3"/>
          <p:cNvSpPr>
            <a:spLocks noGrp="1"/>
          </p:cNvSpPr>
          <p:nvPr>
            <p:ph type="sldNum" sz="quarter" idx="5"/>
          </p:nvPr>
        </p:nvSpPr>
        <p:spPr/>
        <p:txBody>
          <a:bodyPr/>
          <a:lstStyle/>
          <a:p>
            <a:fld id="{6DBE02B6-7D60-8D44-B2E1-B76D7396AA00}" type="slidenum">
              <a:rPr lang="en-MX" smtClean="0"/>
              <a:t>5</a:t>
            </a:fld>
            <a:endParaRPr lang="en-MX"/>
          </a:p>
        </p:txBody>
      </p:sp>
    </p:spTree>
    <p:extLst>
      <p:ext uri="{BB962C8B-B14F-4D97-AF65-F5344CB8AC3E}">
        <p14:creationId xmlns:p14="http://schemas.microsoft.com/office/powerpoint/2010/main" val="231321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a:p>
        </p:txBody>
      </p:sp>
      <p:sp>
        <p:nvSpPr>
          <p:cNvPr id="4" name="Slide Number Placeholder 3"/>
          <p:cNvSpPr>
            <a:spLocks noGrp="1"/>
          </p:cNvSpPr>
          <p:nvPr>
            <p:ph type="sldNum" sz="quarter" idx="5"/>
          </p:nvPr>
        </p:nvSpPr>
        <p:spPr/>
        <p:txBody>
          <a:bodyPr/>
          <a:lstStyle/>
          <a:p>
            <a:fld id="{49CE58DE-3358-6F49-BE8C-88826CB6BA3D}" type="slidenum">
              <a:t>21</a:t>
            </a:fld>
            <a:endParaRPr lang="en-MX"/>
          </a:p>
        </p:txBody>
      </p:sp>
    </p:spTree>
    <p:extLst>
      <p:ext uri="{BB962C8B-B14F-4D97-AF65-F5344CB8AC3E}">
        <p14:creationId xmlns:p14="http://schemas.microsoft.com/office/powerpoint/2010/main" val="1374647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642911-8A7A-69C6-BBBE-B36D3305CE7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FD8E20-3EFB-CA0A-9B86-C4FC1F76D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X"/>
          </a:p>
        </p:txBody>
      </p:sp>
      <p:sp>
        <p:nvSpPr>
          <p:cNvPr id="3" name="Subtitle 2">
            <a:extLst>
              <a:ext uri="{FF2B5EF4-FFF2-40B4-BE49-F238E27FC236}">
                <a16:creationId xmlns:a16="http://schemas.microsoft.com/office/drawing/2014/main" id="{6FA5D216-0BD3-3828-0691-3658791976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X"/>
          </a:p>
        </p:txBody>
      </p:sp>
      <p:sp>
        <p:nvSpPr>
          <p:cNvPr id="4" name="Date Placeholder 3">
            <a:extLst>
              <a:ext uri="{FF2B5EF4-FFF2-40B4-BE49-F238E27FC236}">
                <a16:creationId xmlns:a16="http://schemas.microsoft.com/office/drawing/2014/main" id="{41FE025B-08B0-7FD7-3C19-BBC0B596434F}"/>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5" name="Footer Placeholder 4">
            <a:extLst>
              <a:ext uri="{FF2B5EF4-FFF2-40B4-BE49-F238E27FC236}">
                <a16:creationId xmlns:a16="http://schemas.microsoft.com/office/drawing/2014/main" id="{C64E3D7C-FB03-8914-1C59-1E7CDE620DE5}"/>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61FF1C78-AFA1-B62F-A1A8-D32A6CA2F59A}"/>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191074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C1D-3B4C-7F47-FA31-FB441E3B36FC}"/>
              </a:ext>
            </a:extLst>
          </p:cNvPr>
          <p:cNvSpPr>
            <a:spLocks noGrp="1"/>
          </p:cNvSpPr>
          <p:nvPr>
            <p:ph type="title"/>
          </p:nvPr>
        </p:nvSpPr>
        <p:spPr/>
        <p:txBody>
          <a:bodyPr/>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669D3F8E-3612-92F8-F940-62506E4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7774C4FD-7DD4-DFC8-A2B3-3C41E32C01F6}"/>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5" name="Footer Placeholder 4">
            <a:extLst>
              <a:ext uri="{FF2B5EF4-FFF2-40B4-BE49-F238E27FC236}">
                <a16:creationId xmlns:a16="http://schemas.microsoft.com/office/drawing/2014/main" id="{D92BBEB7-B57E-EF2B-DD79-A2181510E63A}"/>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99726285-35AD-E560-F2AA-08B83C160061}"/>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110935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3FB05-057D-C4E8-8346-84261DEDDF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2DAF122F-1A7E-E3ED-F329-0814057AB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4799BE8A-3A19-837F-EB4D-F72CAB41F267}"/>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5" name="Footer Placeholder 4">
            <a:extLst>
              <a:ext uri="{FF2B5EF4-FFF2-40B4-BE49-F238E27FC236}">
                <a16:creationId xmlns:a16="http://schemas.microsoft.com/office/drawing/2014/main" id="{29A1A127-4B6C-F044-D037-D3DFD2868B04}"/>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80461FCD-A3E4-81CB-F82E-B9DB07E20C20}"/>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44080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BF46-4C93-2FF8-EC70-F0A59A05687C}"/>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03483BA4-1DE8-7E67-B9C5-2A76257F53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9753A328-AE73-EEC2-CA94-432DA41BBD14}"/>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5" name="Footer Placeholder 4">
            <a:extLst>
              <a:ext uri="{FF2B5EF4-FFF2-40B4-BE49-F238E27FC236}">
                <a16:creationId xmlns:a16="http://schemas.microsoft.com/office/drawing/2014/main" id="{79E52090-41CB-D1B6-682F-9EC3C2B1D37C}"/>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ECDAAF9A-4B14-93EC-2608-A5D1ADCE7D55}"/>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370027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583F-5D38-A12E-FD9E-734BA9EFEC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X"/>
          </a:p>
        </p:txBody>
      </p:sp>
      <p:sp>
        <p:nvSpPr>
          <p:cNvPr id="3" name="Text Placeholder 2">
            <a:extLst>
              <a:ext uri="{FF2B5EF4-FFF2-40B4-BE49-F238E27FC236}">
                <a16:creationId xmlns:a16="http://schemas.microsoft.com/office/drawing/2014/main" id="{8BCA3760-24EB-96F9-792B-B1573E92E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39710E-A818-9CC1-A1FC-B4D54C1387C7}"/>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5" name="Footer Placeholder 4">
            <a:extLst>
              <a:ext uri="{FF2B5EF4-FFF2-40B4-BE49-F238E27FC236}">
                <a16:creationId xmlns:a16="http://schemas.microsoft.com/office/drawing/2014/main" id="{C10DD691-176E-42B0-19D9-3BA49E3E5BB2}"/>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3821C7A5-A93E-CCFC-61B9-27715BF0A584}"/>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152205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1711-3A5E-E0A4-A5B3-86D2796A4E92}"/>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47D4FB88-2380-A9E7-B025-0DFBEFD8C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Content Placeholder 3">
            <a:extLst>
              <a:ext uri="{FF2B5EF4-FFF2-40B4-BE49-F238E27FC236}">
                <a16:creationId xmlns:a16="http://schemas.microsoft.com/office/drawing/2014/main" id="{317C889F-C23F-3084-FDD8-E8D3D5521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Date Placeholder 4">
            <a:extLst>
              <a:ext uri="{FF2B5EF4-FFF2-40B4-BE49-F238E27FC236}">
                <a16:creationId xmlns:a16="http://schemas.microsoft.com/office/drawing/2014/main" id="{61456DEA-F1D9-D904-8855-A723D3741FE7}"/>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6" name="Footer Placeholder 5">
            <a:extLst>
              <a:ext uri="{FF2B5EF4-FFF2-40B4-BE49-F238E27FC236}">
                <a16:creationId xmlns:a16="http://schemas.microsoft.com/office/drawing/2014/main" id="{C77677BF-1F3D-CAD4-79CA-369A7F55D581}"/>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00C8C19E-78DA-A6D0-21FD-7C9143183E9C}"/>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276045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5623-4AC5-DED5-C4A6-E11A357640B7}"/>
              </a:ext>
            </a:extLst>
          </p:cNvPr>
          <p:cNvSpPr>
            <a:spLocks noGrp="1"/>
          </p:cNvSpPr>
          <p:nvPr>
            <p:ph type="title"/>
          </p:nvPr>
        </p:nvSpPr>
        <p:spPr>
          <a:xfrm>
            <a:off x="839788" y="365125"/>
            <a:ext cx="10515600" cy="1325563"/>
          </a:xfrm>
        </p:spPr>
        <p:txBody>
          <a:bodyPr/>
          <a:lstStyle/>
          <a:p>
            <a:r>
              <a:rPr lang="en-US"/>
              <a:t>Click to edit Master title style</a:t>
            </a:r>
            <a:endParaRPr lang="en-MX"/>
          </a:p>
        </p:txBody>
      </p:sp>
      <p:sp>
        <p:nvSpPr>
          <p:cNvPr id="3" name="Text Placeholder 2">
            <a:extLst>
              <a:ext uri="{FF2B5EF4-FFF2-40B4-BE49-F238E27FC236}">
                <a16:creationId xmlns:a16="http://schemas.microsoft.com/office/drawing/2014/main" id="{F58F6F61-97F2-1EA4-8FB0-5DAB7F81F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B140F-540E-F2C2-29F3-0F9425C84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Text Placeholder 4">
            <a:extLst>
              <a:ext uri="{FF2B5EF4-FFF2-40B4-BE49-F238E27FC236}">
                <a16:creationId xmlns:a16="http://schemas.microsoft.com/office/drawing/2014/main" id="{1F710081-5705-03E9-3FD7-17A26ECFC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15F8A8-594C-5520-C5B7-C1124AFE9F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7" name="Date Placeholder 6">
            <a:extLst>
              <a:ext uri="{FF2B5EF4-FFF2-40B4-BE49-F238E27FC236}">
                <a16:creationId xmlns:a16="http://schemas.microsoft.com/office/drawing/2014/main" id="{F51CC168-6F2B-3880-3BEB-0405D46E4969}"/>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8" name="Footer Placeholder 7">
            <a:extLst>
              <a:ext uri="{FF2B5EF4-FFF2-40B4-BE49-F238E27FC236}">
                <a16:creationId xmlns:a16="http://schemas.microsoft.com/office/drawing/2014/main" id="{C14D6A5C-8896-95D2-2D96-226BC753F7CF}"/>
              </a:ext>
            </a:extLst>
          </p:cNvPr>
          <p:cNvSpPr>
            <a:spLocks noGrp="1"/>
          </p:cNvSpPr>
          <p:nvPr>
            <p:ph type="ftr" sz="quarter" idx="11"/>
          </p:nvPr>
        </p:nvSpPr>
        <p:spPr/>
        <p:txBody>
          <a:bodyPr/>
          <a:lstStyle/>
          <a:p>
            <a:endParaRPr lang="en-MX"/>
          </a:p>
        </p:txBody>
      </p:sp>
      <p:sp>
        <p:nvSpPr>
          <p:cNvPr id="9" name="Slide Number Placeholder 8">
            <a:extLst>
              <a:ext uri="{FF2B5EF4-FFF2-40B4-BE49-F238E27FC236}">
                <a16:creationId xmlns:a16="http://schemas.microsoft.com/office/drawing/2014/main" id="{5C61C168-5E1F-5069-38D3-A9C2E68C1ABB}"/>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64868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6AB06-A4E4-1223-1390-39DD88FE442F}"/>
              </a:ext>
            </a:extLst>
          </p:cNvPr>
          <p:cNvSpPr>
            <a:spLocks noGrp="1"/>
          </p:cNvSpPr>
          <p:nvPr>
            <p:ph type="title"/>
          </p:nvPr>
        </p:nvSpPr>
        <p:spPr/>
        <p:txBody>
          <a:bodyPr/>
          <a:lstStyle/>
          <a:p>
            <a:r>
              <a:rPr lang="en-US"/>
              <a:t>Click to edit Master title style</a:t>
            </a:r>
            <a:endParaRPr lang="en-MX"/>
          </a:p>
        </p:txBody>
      </p:sp>
      <p:sp>
        <p:nvSpPr>
          <p:cNvPr id="3" name="Date Placeholder 2">
            <a:extLst>
              <a:ext uri="{FF2B5EF4-FFF2-40B4-BE49-F238E27FC236}">
                <a16:creationId xmlns:a16="http://schemas.microsoft.com/office/drawing/2014/main" id="{DBD98AD5-8C21-FD1B-C2AF-11A5723685DD}"/>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4" name="Footer Placeholder 3">
            <a:extLst>
              <a:ext uri="{FF2B5EF4-FFF2-40B4-BE49-F238E27FC236}">
                <a16:creationId xmlns:a16="http://schemas.microsoft.com/office/drawing/2014/main" id="{B7840E66-CE23-34D1-DB57-E6771997E86A}"/>
              </a:ext>
            </a:extLst>
          </p:cNvPr>
          <p:cNvSpPr>
            <a:spLocks noGrp="1"/>
          </p:cNvSpPr>
          <p:nvPr>
            <p:ph type="ftr" sz="quarter" idx="11"/>
          </p:nvPr>
        </p:nvSpPr>
        <p:spPr/>
        <p:txBody>
          <a:bodyPr/>
          <a:lstStyle/>
          <a:p>
            <a:endParaRPr lang="en-MX"/>
          </a:p>
        </p:txBody>
      </p:sp>
      <p:sp>
        <p:nvSpPr>
          <p:cNvPr id="5" name="Slide Number Placeholder 4">
            <a:extLst>
              <a:ext uri="{FF2B5EF4-FFF2-40B4-BE49-F238E27FC236}">
                <a16:creationId xmlns:a16="http://schemas.microsoft.com/office/drawing/2014/main" id="{8CC49766-5396-85FF-D5E6-F0F01DC16E32}"/>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230564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25000-FDB0-BB37-B94C-B10A20F2B04D}"/>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3" name="Footer Placeholder 2">
            <a:extLst>
              <a:ext uri="{FF2B5EF4-FFF2-40B4-BE49-F238E27FC236}">
                <a16:creationId xmlns:a16="http://schemas.microsoft.com/office/drawing/2014/main" id="{48303E2C-E9E4-799A-1E1D-C7DFE2627B3B}"/>
              </a:ext>
            </a:extLst>
          </p:cNvPr>
          <p:cNvSpPr>
            <a:spLocks noGrp="1"/>
          </p:cNvSpPr>
          <p:nvPr>
            <p:ph type="ftr" sz="quarter" idx="11"/>
          </p:nvPr>
        </p:nvSpPr>
        <p:spPr/>
        <p:txBody>
          <a:bodyPr/>
          <a:lstStyle/>
          <a:p>
            <a:endParaRPr lang="en-MX"/>
          </a:p>
        </p:txBody>
      </p:sp>
      <p:sp>
        <p:nvSpPr>
          <p:cNvPr id="4" name="Slide Number Placeholder 3">
            <a:extLst>
              <a:ext uri="{FF2B5EF4-FFF2-40B4-BE49-F238E27FC236}">
                <a16:creationId xmlns:a16="http://schemas.microsoft.com/office/drawing/2014/main" id="{BAEE605C-FEF2-61D4-5E2C-E7128DD3ECD2}"/>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213001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DF25-53EE-D194-D620-AFB404127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EDCB89F2-4855-D1F9-AE01-28198B420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Text Placeholder 3">
            <a:extLst>
              <a:ext uri="{FF2B5EF4-FFF2-40B4-BE49-F238E27FC236}">
                <a16:creationId xmlns:a16="http://schemas.microsoft.com/office/drawing/2014/main" id="{69EA6D1B-2CC8-80E3-A5BF-8A5632486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D3327-E135-391F-3A72-1DA3A8774BAB}"/>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6" name="Footer Placeholder 5">
            <a:extLst>
              <a:ext uri="{FF2B5EF4-FFF2-40B4-BE49-F238E27FC236}">
                <a16:creationId xmlns:a16="http://schemas.microsoft.com/office/drawing/2014/main" id="{9EF7BF8F-0007-41D9-F42C-08D3FB0D1B93}"/>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53CB6198-6819-6177-3AE2-2F7AAEFE91E0}"/>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208116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47B0-E458-E260-900B-B6030B4D8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Picture Placeholder 2">
            <a:extLst>
              <a:ext uri="{FF2B5EF4-FFF2-40B4-BE49-F238E27FC236}">
                <a16:creationId xmlns:a16="http://schemas.microsoft.com/office/drawing/2014/main" id="{724A0AB6-8880-ACD1-6B9E-3F7E9BC6E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X"/>
          </a:p>
        </p:txBody>
      </p:sp>
      <p:sp>
        <p:nvSpPr>
          <p:cNvPr id="4" name="Text Placeholder 3">
            <a:extLst>
              <a:ext uri="{FF2B5EF4-FFF2-40B4-BE49-F238E27FC236}">
                <a16:creationId xmlns:a16="http://schemas.microsoft.com/office/drawing/2014/main" id="{302C02A4-970F-5BB4-795D-A2FFF5DAC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2435A-F4F6-2887-C0DA-25489E9B409E}"/>
              </a:ext>
            </a:extLst>
          </p:cNvPr>
          <p:cNvSpPr>
            <a:spLocks noGrp="1"/>
          </p:cNvSpPr>
          <p:nvPr>
            <p:ph type="dt" sz="half" idx="10"/>
          </p:nvPr>
        </p:nvSpPr>
        <p:spPr/>
        <p:txBody>
          <a:bodyPr/>
          <a:lstStyle/>
          <a:p>
            <a:fld id="{5A125AD0-BB52-CC4B-BC61-FAD469F0AF2D}" type="datetimeFigureOut">
              <a:rPr lang="en-MX" smtClean="0"/>
              <a:t>25/03/25</a:t>
            </a:fld>
            <a:endParaRPr lang="en-MX"/>
          </a:p>
        </p:txBody>
      </p:sp>
      <p:sp>
        <p:nvSpPr>
          <p:cNvPr id="6" name="Footer Placeholder 5">
            <a:extLst>
              <a:ext uri="{FF2B5EF4-FFF2-40B4-BE49-F238E27FC236}">
                <a16:creationId xmlns:a16="http://schemas.microsoft.com/office/drawing/2014/main" id="{E4DD2968-EC06-723B-4D86-23E2E3CAC75C}"/>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13873A1C-5C12-1833-501F-61B975BA9EDE}"/>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2047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E8E21-F702-D2DC-8904-345F453CB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X"/>
          </a:p>
        </p:txBody>
      </p:sp>
      <p:sp>
        <p:nvSpPr>
          <p:cNvPr id="3" name="Text Placeholder 2">
            <a:extLst>
              <a:ext uri="{FF2B5EF4-FFF2-40B4-BE49-F238E27FC236}">
                <a16:creationId xmlns:a16="http://schemas.microsoft.com/office/drawing/2014/main" id="{FA0E0AC9-223B-B5E4-4415-97D3B2463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C0B67C00-A94B-D515-1038-AE652FCDA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25AD0-BB52-CC4B-BC61-FAD469F0AF2D}" type="datetimeFigureOut">
              <a:rPr lang="en-MX" smtClean="0"/>
              <a:t>25/03/25</a:t>
            </a:fld>
            <a:endParaRPr lang="en-MX"/>
          </a:p>
        </p:txBody>
      </p:sp>
      <p:sp>
        <p:nvSpPr>
          <p:cNvPr id="5" name="Footer Placeholder 4">
            <a:extLst>
              <a:ext uri="{FF2B5EF4-FFF2-40B4-BE49-F238E27FC236}">
                <a16:creationId xmlns:a16="http://schemas.microsoft.com/office/drawing/2014/main" id="{B6CCCB19-0CFE-9D2C-8EE8-452850CB7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X"/>
          </a:p>
        </p:txBody>
      </p:sp>
      <p:sp>
        <p:nvSpPr>
          <p:cNvPr id="6" name="Slide Number Placeholder 5">
            <a:extLst>
              <a:ext uri="{FF2B5EF4-FFF2-40B4-BE49-F238E27FC236}">
                <a16:creationId xmlns:a16="http://schemas.microsoft.com/office/drawing/2014/main" id="{A13BA80E-6BF9-B95D-D42C-A7A357081A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B61F5-FEF9-F34E-B1D4-5A4668C0E356}" type="slidenum">
              <a:rPr lang="en-MX" smtClean="0"/>
              <a:t>‹#›</a:t>
            </a:fld>
            <a:endParaRPr lang="en-MX"/>
          </a:p>
        </p:txBody>
      </p:sp>
    </p:spTree>
    <p:extLst>
      <p:ext uri="{BB962C8B-B14F-4D97-AF65-F5344CB8AC3E}">
        <p14:creationId xmlns:p14="http://schemas.microsoft.com/office/powerpoint/2010/main" val="2891830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FFCD69-BDF7-29C3-21B3-ACB733643892}"/>
              </a:ext>
            </a:extLst>
          </p:cNvPr>
          <p:cNvPicPr>
            <a:picLocks noChangeAspect="1"/>
          </p:cNvPicPr>
          <p:nvPr/>
        </p:nvPicPr>
        <p:blipFill>
          <a:blip r:embed="rId2"/>
          <a:stretch>
            <a:fillRect/>
          </a:stretch>
        </p:blipFill>
        <p:spPr>
          <a:xfrm>
            <a:off x="-1" y="0"/>
            <a:ext cx="12193473" cy="6858000"/>
          </a:xfrm>
          <a:prstGeom prst="rect">
            <a:avLst/>
          </a:prstGeom>
        </p:spPr>
      </p:pic>
      <p:sp>
        <p:nvSpPr>
          <p:cNvPr id="2" name="TextBox 1">
            <a:extLst>
              <a:ext uri="{FF2B5EF4-FFF2-40B4-BE49-F238E27FC236}">
                <a16:creationId xmlns:a16="http://schemas.microsoft.com/office/drawing/2014/main" id="{0DDB6DEE-4001-5025-3946-D96E7E9C6931}"/>
              </a:ext>
            </a:extLst>
          </p:cNvPr>
          <p:cNvSpPr txBox="1"/>
          <p:nvPr/>
        </p:nvSpPr>
        <p:spPr>
          <a:xfrm>
            <a:off x="1825653" y="3034424"/>
            <a:ext cx="8540694" cy="830997"/>
          </a:xfrm>
          <a:prstGeom prst="rect">
            <a:avLst/>
          </a:prstGeom>
          <a:noFill/>
        </p:spPr>
        <p:txBody>
          <a:bodyPr wrap="square" rtlCol="0">
            <a:spAutoFit/>
          </a:bodyPr>
          <a:lstStyle/>
          <a:p>
            <a:pPr algn="ctr"/>
            <a:r>
              <a:rPr lang="en-US" sz="4800" b="1" dirty="0">
                <a:solidFill>
                  <a:schemeClr val="bg1"/>
                </a:solidFill>
                <a:latin typeface="Helvetica" pitchFamily="2" charset="0"/>
              </a:rPr>
              <a:t>Análisis de Necesidades</a:t>
            </a:r>
            <a:endParaRPr lang="en-MX" sz="4800" b="1" dirty="0">
              <a:solidFill>
                <a:schemeClr val="bg1"/>
              </a:solidFill>
              <a:latin typeface="Helvetica" pitchFamily="2" charset="0"/>
            </a:endParaRPr>
          </a:p>
        </p:txBody>
      </p:sp>
      <p:pic>
        <p:nvPicPr>
          <p:cNvPr id="9" name="Picture 8">
            <a:extLst>
              <a:ext uri="{FF2B5EF4-FFF2-40B4-BE49-F238E27FC236}">
                <a16:creationId xmlns:a16="http://schemas.microsoft.com/office/drawing/2014/main" id="{3BE894D1-5B78-F009-9647-BDCE0A85DA75}"/>
              </a:ext>
            </a:extLst>
          </p:cNvPr>
          <p:cNvPicPr>
            <a:picLocks noChangeAspect="1"/>
          </p:cNvPicPr>
          <p:nvPr/>
        </p:nvPicPr>
        <p:blipFill>
          <a:blip r:embed="rId3"/>
          <a:stretch>
            <a:fillRect/>
          </a:stretch>
        </p:blipFill>
        <p:spPr>
          <a:xfrm>
            <a:off x="4184650" y="2262253"/>
            <a:ext cx="3822700" cy="609600"/>
          </a:xfrm>
          <a:prstGeom prst="rect">
            <a:avLst/>
          </a:prstGeom>
        </p:spPr>
      </p:pic>
      <p:sp>
        <p:nvSpPr>
          <p:cNvPr id="4" name="TextBox 3">
            <a:extLst>
              <a:ext uri="{FF2B5EF4-FFF2-40B4-BE49-F238E27FC236}">
                <a16:creationId xmlns:a16="http://schemas.microsoft.com/office/drawing/2014/main" id="{9BEC2487-5BCB-5DDE-1699-3C7B514D6CF3}"/>
              </a:ext>
            </a:extLst>
          </p:cNvPr>
          <p:cNvSpPr txBox="1"/>
          <p:nvPr/>
        </p:nvSpPr>
        <p:spPr>
          <a:xfrm>
            <a:off x="1825653" y="3793549"/>
            <a:ext cx="8540694" cy="707886"/>
          </a:xfrm>
          <a:prstGeom prst="rect">
            <a:avLst/>
          </a:prstGeom>
          <a:noFill/>
        </p:spPr>
        <p:txBody>
          <a:bodyPr wrap="square" rtlCol="0">
            <a:spAutoFit/>
          </a:bodyPr>
          <a:lstStyle/>
          <a:p>
            <a:pPr algn="ctr"/>
            <a:r>
              <a:rPr lang="en-US" sz="4000" dirty="0" err="1">
                <a:solidFill>
                  <a:schemeClr val="bg1"/>
                </a:solidFill>
                <a:latin typeface="Helvetica" pitchFamily="2" charset="0"/>
              </a:rPr>
              <a:t>Nombre</a:t>
            </a:r>
            <a:r>
              <a:rPr lang="en-US" sz="4000" dirty="0">
                <a:solidFill>
                  <a:schemeClr val="bg1"/>
                </a:solidFill>
                <a:latin typeface="Helvetica" pitchFamily="2" charset="0"/>
              </a:rPr>
              <a:t> </a:t>
            </a:r>
            <a:r>
              <a:rPr lang="en-US" sz="4000" dirty="0" err="1">
                <a:solidFill>
                  <a:schemeClr val="bg1"/>
                </a:solidFill>
                <a:latin typeface="Helvetica" pitchFamily="2" charset="0"/>
              </a:rPr>
              <a:t>Cliente</a:t>
            </a:r>
            <a:endParaRPr lang="en-MX" sz="4000" dirty="0">
              <a:solidFill>
                <a:schemeClr val="bg1"/>
              </a:solidFill>
              <a:latin typeface="Helvetica" pitchFamily="2" charset="0"/>
            </a:endParaRPr>
          </a:p>
        </p:txBody>
      </p:sp>
      <p:sp>
        <p:nvSpPr>
          <p:cNvPr id="5" name="TextBox 4">
            <a:extLst>
              <a:ext uri="{FF2B5EF4-FFF2-40B4-BE49-F238E27FC236}">
                <a16:creationId xmlns:a16="http://schemas.microsoft.com/office/drawing/2014/main" id="{BB77964A-2D49-CB0A-1570-025337895246}"/>
              </a:ext>
            </a:extLst>
          </p:cNvPr>
          <p:cNvSpPr txBox="1"/>
          <p:nvPr/>
        </p:nvSpPr>
        <p:spPr>
          <a:xfrm>
            <a:off x="1825653" y="4414651"/>
            <a:ext cx="8540694" cy="400110"/>
          </a:xfrm>
          <a:prstGeom prst="rect">
            <a:avLst/>
          </a:prstGeom>
          <a:noFill/>
        </p:spPr>
        <p:txBody>
          <a:bodyPr wrap="square" rtlCol="0">
            <a:spAutoFit/>
          </a:bodyPr>
          <a:lstStyle/>
          <a:p>
            <a:pPr algn="ctr"/>
            <a:r>
              <a:rPr lang="en-US" sz="2000" dirty="0">
                <a:solidFill>
                  <a:schemeClr val="bg1"/>
                </a:solidFill>
                <a:latin typeface="Helvetica" pitchFamily="2" charset="0"/>
              </a:rPr>
              <a:t>Abril 2025</a:t>
            </a:r>
            <a:endParaRPr lang="en-MX" sz="2000" dirty="0">
              <a:solidFill>
                <a:schemeClr val="bg1"/>
              </a:solidFill>
              <a:latin typeface="Helvetica" pitchFamily="2" charset="0"/>
            </a:endParaRPr>
          </a:p>
        </p:txBody>
      </p:sp>
    </p:spTree>
    <p:extLst>
      <p:ext uri="{BB962C8B-B14F-4D97-AF65-F5344CB8AC3E}">
        <p14:creationId xmlns:p14="http://schemas.microsoft.com/office/powerpoint/2010/main" val="44510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63B9F3-4AD2-C074-C198-DCC59D7F0A03}"/>
              </a:ext>
            </a:extLst>
          </p:cNvPr>
          <p:cNvPicPr>
            <a:picLocks noChangeAspect="1"/>
          </p:cNvPicPr>
          <p:nvPr/>
        </p:nvPicPr>
        <p:blipFill>
          <a:blip r:embed="rId2"/>
          <a:stretch>
            <a:fillRect/>
          </a:stretch>
        </p:blipFill>
        <p:spPr>
          <a:xfrm>
            <a:off x="-1" y="0"/>
            <a:ext cx="12193473" cy="6858000"/>
          </a:xfrm>
          <a:prstGeom prst="rect">
            <a:avLst/>
          </a:prstGeom>
        </p:spPr>
      </p:pic>
      <p:sp>
        <p:nvSpPr>
          <p:cNvPr id="4" name="TextBox 3">
            <a:extLst>
              <a:ext uri="{FF2B5EF4-FFF2-40B4-BE49-F238E27FC236}">
                <a16:creationId xmlns:a16="http://schemas.microsoft.com/office/drawing/2014/main" id="{4B4E6066-0CDC-44C9-4FA9-D6DF4E6237F9}"/>
              </a:ext>
            </a:extLst>
          </p:cNvPr>
          <p:cNvSpPr txBox="1"/>
          <p:nvPr/>
        </p:nvSpPr>
        <p:spPr>
          <a:xfrm>
            <a:off x="1825653" y="3075057"/>
            <a:ext cx="8540694" cy="707886"/>
          </a:xfrm>
          <a:prstGeom prst="rect">
            <a:avLst/>
          </a:prstGeom>
          <a:noFill/>
        </p:spPr>
        <p:txBody>
          <a:bodyPr wrap="square" rtlCol="0">
            <a:spAutoFit/>
          </a:bodyPr>
          <a:lstStyle/>
          <a:p>
            <a:pPr algn="ctr"/>
            <a:r>
              <a:rPr lang="en-US" sz="4000" b="1" dirty="0">
                <a:solidFill>
                  <a:srgbClr val="8E92A9"/>
                </a:solidFill>
                <a:latin typeface="Helvetica" pitchFamily="2" charset="0"/>
              </a:rPr>
              <a:t>Resúmen Ejecutivo</a:t>
            </a:r>
            <a:endParaRPr lang="en-MX" sz="4000" b="1" dirty="0">
              <a:solidFill>
                <a:srgbClr val="8E92A9"/>
              </a:solidFill>
              <a:latin typeface="Helvetica" pitchFamily="2" charset="0"/>
            </a:endParaRPr>
          </a:p>
        </p:txBody>
      </p:sp>
    </p:spTree>
    <p:extLst>
      <p:ext uri="{BB962C8B-B14F-4D97-AF65-F5344CB8AC3E}">
        <p14:creationId xmlns:p14="http://schemas.microsoft.com/office/powerpoint/2010/main" val="289536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F9BE04-EDF9-2FA5-D830-F476D59D32BA}"/>
              </a:ext>
            </a:extLst>
          </p:cNvPr>
          <p:cNvSpPr txBox="1"/>
          <p:nvPr/>
        </p:nvSpPr>
        <p:spPr>
          <a:xfrm>
            <a:off x="610696" y="1121659"/>
            <a:ext cx="3555644" cy="369332"/>
          </a:xfrm>
          <a:prstGeom prst="rect">
            <a:avLst/>
          </a:prstGeom>
          <a:noFill/>
        </p:spPr>
        <p:txBody>
          <a:bodyPr wrap="square" rtlCol="0">
            <a:spAutoFit/>
          </a:bodyPr>
          <a:lstStyle/>
          <a:p>
            <a:r>
              <a:rPr lang="en-US" dirty="0">
                <a:solidFill>
                  <a:srgbClr val="8E92A9"/>
                </a:solidFill>
                <a:latin typeface="Helvetica" pitchFamily="2" charset="0"/>
              </a:rPr>
              <a:t>Resúmen Ejecutivo</a:t>
            </a:r>
            <a:endParaRPr lang="en-MX" dirty="0">
              <a:solidFill>
                <a:srgbClr val="8E92A9"/>
              </a:solidFill>
              <a:latin typeface="Helvetica" pitchFamily="2" charset="0"/>
            </a:endParaRPr>
          </a:p>
        </p:txBody>
      </p:sp>
      <p:sp>
        <p:nvSpPr>
          <p:cNvPr id="16" name="TextBox 15">
            <a:extLst>
              <a:ext uri="{FF2B5EF4-FFF2-40B4-BE49-F238E27FC236}">
                <a16:creationId xmlns:a16="http://schemas.microsoft.com/office/drawing/2014/main" id="{E5840B8F-D2F7-0E57-A119-B3FB5283AFDA}"/>
              </a:ext>
            </a:extLst>
          </p:cNvPr>
          <p:cNvSpPr txBox="1"/>
          <p:nvPr/>
        </p:nvSpPr>
        <p:spPr>
          <a:xfrm>
            <a:off x="610696" y="1538940"/>
            <a:ext cx="6273580" cy="707886"/>
          </a:xfrm>
          <a:prstGeom prst="rect">
            <a:avLst/>
          </a:prstGeom>
          <a:noFill/>
        </p:spPr>
        <p:txBody>
          <a:bodyPr wrap="square" rtlCol="0">
            <a:spAutoFit/>
          </a:bodyPr>
          <a:lstStyle/>
          <a:p>
            <a:r>
              <a:rPr lang="en-US" sz="4000" b="1" dirty="0" err="1">
                <a:solidFill>
                  <a:srgbClr val="8E92A9"/>
                </a:solidFill>
                <a:latin typeface="Helvetica" pitchFamily="2" charset="0"/>
              </a:rPr>
              <a:t>Nombre</a:t>
            </a:r>
            <a:r>
              <a:rPr lang="en-US" sz="4000" b="1" dirty="0">
                <a:solidFill>
                  <a:srgbClr val="8E92A9"/>
                </a:solidFill>
                <a:latin typeface="Helvetica" pitchFamily="2" charset="0"/>
              </a:rPr>
              <a:t> </a:t>
            </a:r>
            <a:r>
              <a:rPr lang="en-US" sz="4000" b="1" dirty="0" err="1">
                <a:solidFill>
                  <a:srgbClr val="8E92A9"/>
                </a:solidFill>
                <a:latin typeface="Helvetica" pitchFamily="2" charset="0"/>
              </a:rPr>
              <a:t>Agente</a:t>
            </a:r>
            <a:endParaRPr lang="en-MX" sz="4000" b="1" dirty="0">
              <a:solidFill>
                <a:srgbClr val="8E92A9"/>
              </a:solidFill>
              <a:latin typeface="Helvetica" pitchFamily="2" charset="0"/>
            </a:endParaRPr>
          </a:p>
        </p:txBody>
      </p:sp>
      <p:sp>
        <p:nvSpPr>
          <p:cNvPr id="2" name="TextBox 1">
            <a:extLst>
              <a:ext uri="{FF2B5EF4-FFF2-40B4-BE49-F238E27FC236}">
                <a16:creationId xmlns:a16="http://schemas.microsoft.com/office/drawing/2014/main" id="{5B351999-9EAC-4FAA-51A1-502400AF3485}"/>
              </a:ext>
            </a:extLst>
          </p:cNvPr>
          <p:cNvSpPr txBox="1"/>
          <p:nvPr/>
        </p:nvSpPr>
        <p:spPr>
          <a:xfrm>
            <a:off x="610695" y="2319838"/>
            <a:ext cx="7787071" cy="2492990"/>
          </a:xfrm>
          <a:prstGeom prst="rect">
            <a:avLst/>
          </a:prstGeom>
          <a:noFill/>
        </p:spPr>
        <p:txBody>
          <a:bodyPr wrap="square" rtlCol="0">
            <a:spAutoFit/>
          </a:bodyPr>
          <a:lstStyle/>
          <a:p>
            <a:pPr algn="just"/>
            <a:r>
              <a:rPr lang="en-US" sz="1200" dirty="0">
                <a:solidFill>
                  <a:srgbClr val="8E92A9"/>
                </a:solidFill>
                <a:latin typeface="Helvetica" pitchFamily="2" charset="0"/>
              </a:rPr>
              <a:t>Como parte de la asesoría acordada, es un placer presentarte el informe de resultados del análisis de necesidades financieras y patrimoniales. En este, encontrarás las principals áreas de oportunidad de tu actual esquema personal, así como las sugerencias que te hacemos para blindar de manera integral los aspectos que para ti son más importantes.</a:t>
            </a:r>
          </a:p>
          <a:p>
            <a:pPr algn="just"/>
            <a:endParaRPr lang="en-US" sz="1200" dirty="0">
              <a:solidFill>
                <a:srgbClr val="8E92A9"/>
              </a:solidFill>
              <a:latin typeface="Helvetica" pitchFamily="2" charset="0"/>
            </a:endParaRPr>
          </a:p>
          <a:p>
            <a:pPr algn="just"/>
            <a:r>
              <a:rPr lang="en-US" sz="1200" dirty="0">
                <a:solidFill>
                  <a:srgbClr val="8E92A9"/>
                </a:solidFill>
                <a:latin typeface="Helvetica" pitchFamily="2" charset="0"/>
              </a:rPr>
              <a:t>Nuestro compromiso como compañía es darte la certeza y protección financiera que requieres para garantizar la continuidad de tus proyectos, a la par de contar con la seguridad de que tienes la cobertura necesaria en caso de ocurrir algún imprevisto que, en condiciones normales, te desviarían del cumplimiento de tus objetivos.</a:t>
            </a:r>
          </a:p>
          <a:p>
            <a:pPr algn="just"/>
            <a:endParaRPr lang="en-US" sz="1200" dirty="0">
              <a:solidFill>
                <a:srgbClr val="8E92A9"/>
              </a:solidFill>
              <a:latin typeface="Helvetica" pitchFamily="2" charset="0"/>
            </a:endParaRPr>
          </a:p>
          <a:p>
            <a:pPr algn="just"/>
            <a:r>
              <a:rPr lang="en-US" sz="1200" dirty="0">
                <a:solidFill>
                  <a:srgbClr val="8E92A9"/>
                </a:solidFill>
                <a:latin typeface="Helvetica" pitchFamily="2" charset="0"/>
              </a:rPr>
              <a:t>Esto es el blindaje de un seguro de vida que, utilizado de la manera adecuada y con la asesoría correcta, se convertirá en el mejor aliado de tu patrimonio personal y familiar.</a:t>
            </a:r>
          </a:p>
          <a:p>
            <a:pPr algn="just"/>
            <a:endParaRPr lang="en-US" sz="1200" dirty="0">
              <a:solidFill>
                <a:srgbClr val="8E92A9"/>
              </a:solidFill>
              <a:latin typeface="Helvetica" pitchFamily="2" charset="0"/>
            </a:endParaRPr>
          </a:p>
          <a:p>
            <a:pPr algn="just"/>
            <a:r>
              <a:rPr lang="en-US" sz="1200" dirty="0">
                <a:solidFill>
                  <a:srgbClr val="8E92A9"/>
                </a:solidFill>
                <a:latin typeface="Helvetica" pitchFamily="2" charset="0"/>
              </a:rPr>
              <a:t>En Finanzology creemos en el futuro y nuestro principal servicio es proveer una base sólida de planeación para:</a:t>
            </a:r>
            <a:endParaRPr lang="en-MX" sz="1200" dirty="0">
              <a:solidFill>
                <a:srgbClr val="8E92A9"/>
              </a:solidFill>
              <a:latin typeface="Helvetica" pitchFamily="2" charset="0"/>
            </a:endParaRPr>
          </a:p>
        </p:txBody>
      </p:sp>
      <p:sp>
        <p:nvSpPr>
          <p:cNvPr id="17" name="TextBox 16">
            <a:extLst>
              <a:ext uri="{FF2B5EF4-FFF2-40B4-BE49-F238E27FC236}">
                <a16:creationId xmlns:a16="http://schemas.microsoft.com/office/drawing/2014/main" id="{F3B7A5AA-3F0E-1AB4-CB3E-7E0157E4A69D}"/>
              </a:ext>
            </a:extLst>
          </p:cNvPr>
          <p:cNvSpPr txBox="1"/>
          <p:nvPr/>
        </p:nvSpPr>
        <p:spPr>
          <a:xfrm>
            <a:off x="883964" y="4873852"/>
            <a:ext cx="7040835" cy="738664"/>
          </a:xfrm>
          <a:prstGeom prst="rect">
            <a:avLst/>
          </a:prstGeom>
          <a:noFill/>
        </p:spPr>
        <p:txBody>
          <a:bodyPr wrap="square" rtlCol="0">
            <a:spAutoFit/>
          </a:bodyPr>
          <a:lstStyle/>
          <a:p>
            <a:r>
              <a:rPr lang="en-US" sz="1400" dirty="0">
                <a:solidFill>
                  <a:srgbClr val="8E92A9"/>
                </a:solidFill>
                <a:latin typeface="Helvetica" pitchFamily="2" charset="0"/>
              </a:rPr>
              <a:t>Proteger el patrimonio que se ha construido</a:t>
            </a:r>
          </a:p>
          <a:p>
            <a:r>
              <a:rPr lang="en-US" sz="1400" dirty="0">
                <a:solidFill>
                  <a:srgbClr val="8E92A9"/>
                </a:solidFill>
                <a:latin typeface="Helvetica" pitchFamily="2" charset="0"/>
              </a:rPr>
              <a:t>Ahorrar de manera inteligente para cumplir metas y objetivos</a:t>
            </a:r>
          </a:p>
          <a:p>
            <a:r>
              <a:rPr lang="en-US" sz="1400" dirty="0">
                <a:solidFill>
                  <a:srgbClr val="8E92A9"/>
                </a:solidFill>
                <a:latin typeface="Helvetica" pitchFamily="2" charset="0"/>
              </a:rPr>
              <a:t>Garantizar una vida digna en la jubilación o retiro</a:t>
            </a:r>
            <a:endParaRPr lang="en-MX" sz="1400" dirty="0">
              <a:solidFill>
                <a:srgbClr val="8E92A9"/>
              </a:solidFill>
              <a:latin typeface="Helvetica" pitchFamily="2" charset="0"/>
            </a:endParaRPr>
          </a:p>
        </p:txBody>
      </p:sp>
      <p:pic>
        <p:nvPicPr>
          <p:cNvPr id="18" name="Picture 17">
            <a:extLst>
              <a:ext uri="{FF2B5EF4-FFF2-40B4-BE49-F238E27FC236}">
                <a16:creationId xmlns:a16="http://schemas.microsoft.com/office/drawing/2014/main" id="{979C0E30-4223-6BCB-6FFD-9B4BBCA9F3E4}"/>
              </a:ext>
            </a:extLst>
          </p:cNvPr>
          <p:cNvPicPr>
            <a:picLocks noChangeAspect="1"/>
          </p:cNvPicPr>
          <p:nvPr/>
        </p:nvPicPr>
        <p:blipFill>
          <a:blip r:embed="rId2"/>
          <a:stretch>
            <a:fillRect/>
          </a:stretch>
        </p:blipFill>
        <p:spPr>
          <a:xfrm>
            <a:off x="802726" y="4959411"/>
            <a:ext cx="81238" cy="138105"/>
          </a:xfrm>
          <a:prstGeom prst="rect">
            <a:avLst/>
          </a:prstGeom>
        </p:spPr>
      </p:pic>
      <p:pic>
        <p:nvPicPr>
          <p:cNvPr id="19" name="Picture 18">
            <a:extLst>
              <a:ext uri="{FF2B5EF4-FFF2-40B4-BE49-F238E27FC236}">
                <a16:creationId xmlns:a16="http://schemas.microsoft.com/office/drawing/2014/main" id="{856CA88D-4AE9-08EB-729C-995AD921FA84}"/>
              </a:ext>
            </a:extLst>
          </p:cNvPr>
          <p:cNvPicPr>
            <a:picLocks noChangeAspect="1"/>
          </p:cNvPicPr>
          <p:nvPr/>
        </p:nvPicPr>
        <p:blipFill>
          <a:blip r:embed="rId2"/>
          <a:stretch>
            <a:fillRect/>
          </a:stretch>
        </p:blipFill>
        <p:spPr>
          <a:xfrm>
            <a:off x="801410" y="5183075"/>
            <a:ext cx="81238" cy="138105"/>
          </a:xfrm>
          <a:prstGeom prst="rect">
            <a:avLst/>
          </a:prstGeom>
        </p:spPr>
      </p:pic>
      <p:pic>
        <p:nvPicPr>
          <p:cNvPr id="20" name="Picture 19">
            <a:extLst>
              <a:ext uri="{FF2B5EF4-FFF2-40B4-BE49-F238E27FC236}">
                <a16:creationId xmlns:a16="http://schemas.microsoft.com/office/drawing/2014/main" id="{38FF4AB4-6DDD-E91E-249E-BB1ABCBFD44C}"/>
              </a:ext>
            </a:extLst>
          </p:cNvPr>
          <p:cNvPicPr>
            <a:picLocks noChangeAspect="1"/>
          </p:cNvPicPr>
          <p:nvPr/>
        </p:nvPicPr>
        <p:blipFill>
          <a:blip r:embed="rId2"/>
          <a:stretch>
            <a:fillRect/>
          </a:stretch>
        </p:blipFill>
        <p:spPr>
          <a:xfrm>
            <a:off x="801410" y="5382204"/>
            <a:ext cx="81238" cy="138105"/>
          </a:xfrm>
          <a:prstGeom prst="rect">
            <a:avLst/>
          </a:prstGeom>
        </p:spPr>
      </p:pic>
    </p:spTree>
    <p:extLst>
      <p:ext uri="{BB962C8B-B14F-4D97-AF65-F5344CB8AC3E}">
        <p14:creationId xmlns:p14="http://schemas.microsoft.com/office/powerpoint/2010/main" val="322890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5B1E58-415C-906D-0D68-154A1E3B5FF5}"/>
              </a:ext>
            </a:extLst>
          </p:cNvPr>
          <p:cNvGrpSpPr/>
          <p:nvPr/>
        </p:nvGrpSpPr>
        <p:grpSpPr>
          <a:xfrm>
            <a:off x="18112" y="822376"/>
            <a:ext cx="6986128" cy="5598302"/>
            <a:chOff x="0" y="0"/>
            <a:chExt cx="6949439" cy="5541857"/>
          </a:xfrm>
        </p:grpSpPr>
        <p:graphicFrame>
          <p:nvGraphicFramePr>
            <p:cNvPr id="3" name="2 Gráfico">
              <a:extLst>
                <a:ext uri="{FF2B5EF4-FFF2-40B4-BE49-F238E27FC236}">
                  <a16:creationId xmlns:a16="http://schemas.microsoft.com/office/drawing/2014/main" id="{1DA6F02D-E139-1946-90AD-314B62223113}"/>
                </a:ext>
              </a:extLst>
            </p:cNvPr>
            <p:cNvGraphicFramePr>
              <a:graphicFrameLocks noChangeAspect="1"/>
            </p:cNvGraphicFramePr>
            <p:nvPr/>
          </p:nvGraphicFramePr>
          <p:xfrm>
            <a:off x="0" y="0"/>
            <a:ext cx="6949439" cy="554185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8">
              <a:extLst>
                <a:ext uri="{FF2B5EF4-FFF2-40B4-BE49-F238E27FC236}">
                  <a16:creationId xmlns:a16="http://schemas.microsoft.com/office/drawing/2014/main" id="{F41DEF40-41C6-1287-215F-E6F14905FDB7}"/>
                </a:ext>
              </a:extLst>
            </p:cNvPr>
            <p:cNvSpPr txBox="1"/>
            <p:nvPr/>
          </p:nvSpPr>
          <p:spPr>
            <a:xfrm>
              <a:off x="1993900" y="914401"/>
              <a:ext cx="2374900" cy="3048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solidFill>
                    <a:schemeClr val="tx1">
                      <a:lumMod val="65000"/>
                      <a:lumOff val="35000"/>
                    </a:schemeClr>
                  </a:solidFill>
                  <a:latin typeface="Helvetica" pitchFamily="2" charset="0"/>
                </a:rPr>
                <a:t>Gasto Mensual</a:t>
              </a:r>
            </a:p>
          </p:txBody>
        </p:sp>
      </p:grpSp>
      <p:graphicFrame>
        <p:nvGraphicFramePr>
          <p:cNvPr id="15" name="2 Gráfico">
            <a:extLst>
              <a:ext uri="{FF2B5EF4-FFF2-40B4-BE49-F238E27FC236}">
                <a16:creationId xmlns:a16="http://schemas.microsoft.com/office/drawing/2014/main" id="{4AF52785-0360-D413-7CCF-2D968076264C}"/>
              </a:ext>
            </a:extLst>
          </p:cNvPr>
          <p:cNvGraphicFramePr>
            <a:graphicFrameLocks noChangeAspect="1"/>
          </p:cNvGraphicFramePr>
          <p:nvPr>
            <p:extLst>
              <p:ext uri="{D42A27DB-BD31-4B8C-83A1-F6EECF244321}">
                <p14:modId xmlns:p14="http://schemas.microsoft.com/office/powerpoint/2010/main" val="2165793441"/>
              </p:ext>
            </p:extLst>
          </p:nvPr>
        </p:nvGraphicFramePr>
        <p:xfrm>
          <a:off x="5588482" y="773292"/>
          <a:ext cx="7005884" cy="559830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B4E6066-0CDC-44C9-4FA9-D6DF4E6237F9}"/>
              </a:ext>
            </a:extLst>
          </p:cNvPr>
          <p:cNvSpPr txBox="1"/>
          <p:nvPr/>
        </p:nvSpPr>
        <p:spPr>
          <a:xfrm>
            <a:off x="1815142" y="773292"/>
            <a:ext cx="8540694" cy="523220"/>
          </a:xfrm>
          <a:prstGeom prst="rect">
            <a:avLst/>
          </a:prstGeom>
          <a:noFill/>
        </p:spPr>
        <p:txBody>
          <a:bodyPr wrap="square" rtlCol="0">
            <a:spAutoFit/>
          </a:bodyPr>
          <a:lstStyle/>
          <a:p>
            <a:pPr algn="ctr"/>
            <a:r>
              <a:rPr lang="en-US" sz="2800" b="1" dirty="0">
                <a:solidFill>
                  <a:srgbClr val="8E92A9"/>
                </a:solidFill>
                <a:latin typeface="Helvetica" pitchFamily="2" charset="0"/>
              </a:rPr>
              <a:t>Finanzas Saludables</a:t>
            </a:r>
            <a:endParaRPr lang="en-MX" sz="2800" b="1" dirty="0">
              <a:solidFill>
                <a:srgbClr val="8E92A9"/>
              </a:solidFill>
              <a:latin typeface="Helvetica" pitchFamily="2" charset="0"/>
            </a:endParaRPr>
          </a:p>
        </p:txBody>
      </p:sp>
      <p:sp>
        <p:nvSpPr>
          <p:cNvPr id="11" name="Rectangle 10">
            <a:extLst>
              <a:ext uri="{FF2B5EF4-FFF2-40B4-BE49-F238E27FC236}">
                <a16:creationId xmlns:a16="http://schemas.microsoft.com/office/drawing/2014/main" id="{93F5F4A8-E21D-3D6F-99C2-173973A09C2C}"/>
              </a:ext>
            </a:extLst>
          </p:cNvPr>
          <p:cNvSpPr/>
          <p:nvPr/>
        </p:nvSpPr>
        <p:spPr>
          <a:xfrm>
            <a:off x="7431243" y="1542809"/>
            <a:ext cx="2827282" cy="430924"/>
          </a:xfrm>
          <a:prstGeom prst="rect">
            <a:avLst/>
          </a:prstGeom>
          <a:solidFill>
            <a:srgbClr val="3E9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Rectangle 8">
            <a:extLst>
              <a:ext uri="{FF2B5EF4-FFF2-40B4-BE49-F238E27FC236}">
                <a16:creationId xmlns:a16="http://schemas.microsoft.com/office/drawing/2014/main" id="{592FC771-D5BE-DA0B-27CD-0483C2EB2E5D}"/>
              </a:ext>
            </a:extLst>
          </p:cNvPr>
          <p:cNvSpPr/>
          <p:nvPr/>
        </p:nvSpPr>
        <p:spPr>
          <a:xfrm>
            <a:off x="1817151" y="1542809"/>
            <a:ext cx="2522482" cy="430924"/>
          </a:xfrm>
          <a:prstGeom prst="rect">
            <a:avLst/>
          </a:prstGeom>
          <a:solidFill>
            <a:srgbClr val="8E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6" name="TextBox 5">
            <a:extLst>
              <a:ext uri="{FF2B5EF4-FFF2-40B4-BE49-F238E27FC236}">
                <a16:creationId xmlns:a16="http://schemas.microsoft.com/office/drawing/2014/main" id="{E97F2556-383E-84E4-964F-E9FA5B4E4E4D}"/>
              </a:ext>
            </a:extLst>
          </p:cNvPr>
          <p:cNvSpPr txBox="1"/>
          <p:nvPr/>
        </p:nvSpPr>
        <p:spPr>
          <a:xfrm>
            <a:off x="1838170" y="1594625"/>
            <a:ext cx="2501463" cy="338554"/>
          </a:xfrm>
          <a:prstGeom prst="rect">
            <a:avLst/>
          </a:prstGeom>
          <a:noFill/>
        </p:spPr>
        <p:txBody>
          <a:bodyPr wrap="square" rtlCol="0">
            <a:spAutoFit/>
          </a:bodyPr>
          <a:lstStyle/>
          <a:p>
            <a:pPr algn="ctr"/>
            <a:r>
              <a:rPr lang="en-US" sz="1600" b="1" dirty="0">
                <a:solidFill>
                  <a:schemeClr val="bg1"/>
                </a:solidFill>
                <a:latin typeface="Helvetica" pitchFamily="2" charset="0"/>
              </a:rPr>
              <a:t>Gasto Mensual Actual</a:t>
            </a:r>
            <a:endParaRPr lang="en-MX" sz="1600" b="1" dirty="0">
              <a:solidFill>
                <a:schemeClr val="bg1"/>
              </a:solidFill>
              <a:latin typeface="Helvetica" pitchFamily="2" charset="0"/>
            </a:endParaRPr>
          </a:p>
        </p:txBody>
      </p:sp>
      <p:sp>
        <p:nvSpPr>
          <p:cNvPr id="8" name="TextBox 7">
            <a:extLst>
              <a:ext uri="{FF2B5EF4-FFF2-40B4-BE49-F238E27FC236}">
                <a16:creationId xmlns:a16="http://schemas.microsoft.com/office/drawing/2014/main" id="{86C0F811-44EF-9BE4-49F3-68AA496E3CEA}"/>
              </a:ext>
            </a:extLst>
          </p:cNvPr>
          <p:cNvSpPr txBox="1"/>
          <p:nvPr/>
        </p:nvSpPr>
        <p:spPr>
          <a:xfrm>
            <a:off x="7431243" y="1594625"/>
            <a:ext cx="2827282" cy="338554"/>
          </a:xfrm>
          <a:prstGeom prst="rect">
            <a:avLst/>
          </a:prstGeom>
          <a:noFill/>
        </p:spPr>
        <p:txBody>
          <a:bodyPr wrap="square" rtlCol="0">
            <a:spAutoFit/>
          </a:bodyPr>
          <a:lstStyle/>
          <a:p>
            <a:pPr algn="ctr"/>
            <a:r>
              <a:rPr lang="en-US" sz="1600" b="1" dirty="0">
                <a:solidFill>
                  <a:schemeClr val="bg1"/>
                </a:solidFill>
                <a:latin typeface="Helvetica" pitchFamily="2" charset="0"/>
              </a:rPr>
              <a:t>Gasto Mensual Sugerido</a:t>
            </a:r>
            <a:endParaRPr lang="en-MX" sz="1600" b="1" dirty="0">
              <a:solidFill>
                <a:schemeClr val="bg1"/>
              </a:solidFill>
              <a:latin typeface="Helvetica" pitchFamily="2" charset="0"/>
            </a:endParaRPr>
          </a:p>
        </p:txBody>
      </p:sp>
      <p:sp>
        <p:nvSpPr>
          <p:cNvPr id="18" name="TextBox 17">
            <a:extLst>
              <a:ext uri="{FF2B5EF4-FFF2-40B4-BE49-F238E27FC236}">
                <a16:creationId xmlns:a16="http://schemas.microsoft.com/office/drawing/2014/main" id="{733A3B73-5592-A1CD-1E26-20A8DD25DE50}"/>
              </a:ext>
            </a:extLst>
          </p:cNvPr>
          <p:cNvSpPr txBox="1"/>
          <p:nvPr/>
        </p:nvSpPr>
        <p:spPr>
          <a:xfrm>
            <a:off x="4471250" y="2367623"/>
            <a:ext cx="1219204" cy="338554"/>
          </a:xfrm>
          <a:prstGeom prst="rect">
            <a:avLst/>
          </a:prstGeom>
          <a:noFill/>
        </p:spPr>
        <p:txBody>
          <a:bodyPr wrap="square" rtlCol="0">
            <a:spAutoFit/>
          </a:bodyPr>
          <a:lstStyle/>
          <a:p>
            <a:pPr algn="ctr"/>
            <a:r>
              <a:rPr lang="en-US" sz="1600" b="1" dirty="0">
                <a:solidFill>
                  <a:srgbClr val="8E92A9"/>
                </a:solidFill>
                <a:latin typeface="Helvetica" pitchFamily="2" charset="0"/>
              </a:rPr>
              <a:t>Gasto Fijo</a:t>
            </a:r>
            <a:endParaRPr lang="en-MX" sz="1600" b="1" dirty="0">
              <a:solidFill>
                <a:srgbClr val="8E92A9"/>
              </a:solidFill>
              <a:latin typeface="Helvetica" pitchFamily="2" charset="0"/>
            </a:endParaRPr>
          </a:p>
        </p:txBody>
      </p:sp>
      <p:sp>
        <p:nvSpPr>
          <p:cNvPr id="19" name="TextBox 18">
            <a:extLst>
              <a:ext uri="{FF2B5EF4-FFF2-40B4-BE49-F238E27FC236}">
                <a16:creationId xmlns:a16="http://schemas.microsoft.com/office/drawing/2014/main" id="{3DDDE391-0A00-1070-1B34-ED538463EC9C}"/>
              </a:ext>
            </a:extLst>
          </p:cNvPr>
          <p:cNvSpPr txBox="1"/>
          <p:nvPr/>
        </p:nvSpPr>
        <p:spPr>
          <a:xfrm>
            <a:off x="422447" y="5371702"/>
            <a:ext cx="1240224" cy="338554"/>
          </a:xfrm>
          <a:prstGeom prst="rect">
            <a:avLst/>
          </a:prstGeom>
          <a:noFill/>
        </p:spPr>
        <p:txBody>
          <a:bodyPr wrap="square" rtlCol="0">
            <a:spAutoFit/>
          </a:bodyPr>
          <a:lstStyle/>
          <a:p>
            <a:pPr algn="ctr"/>
            <a:r>
              <a:rPr lang="en-US" sz="1600" b="1" dirty="0">
                <a:solidFill>
                  <a:srgbClr val="8E92A9"/>
                </a:solidFill>
                <a:latin typeface="Helvetica" pitchFamily="2" charset="0"/>
              </a:rPr>
              <a:t>Ahorro</a:t>
            </a:r>
            <a:endParaRPr lang="en-MX" sz="1600" b="1" dirty="0">
              <a:solidFill>
                <a:srgbClr val="8E92A9"/>
              </a:solidFill>
              <a:latin typeface="Helvetica" pitchFamily="2" charset="0"/>
            </a:endParaRPr>
          </a:p>
        </p:txBody>
      </p:sp>
      <p:sp>
        <p:nvSpPr>
          <p:cNvPr id="20" name="TextBox 19">
            <a:extLst>
              <a:ext uri="{FF2B5EF4-FFF2-40B4-BE49-F238E27FC236}">
                <a16:creationId xmlns:a16="http://schemas.microsoft.com/office/drawing/2014/main" id="{3B77A3A8-9132-B8FC-1559-FCDA3CB27847}"/>
              </a:ext>
            </a:extLst>
          </p:cNvPr>
          <p:cNvSpPr txBox="1"/>
          <p:nvPr/>
        </p:nvSpPr>
        <p:spPr>
          <a:xfrm>
            <a:off x="147949" y="2536900"/>
            <a:ext cx="1644893" cy="584775"/>
          </a:xfrm>
          <a:prstGeom prst="rect">
            <a:avLst/>
          </a:prstGeom>
          <a:noFill/>
        </p:spPr>
        <p:txBody>
          <a:bodyPr wrap="square" rtlCol="0">
            <a:spAutoFit/>
          </a:bodyPr>
          <a:lstStyle/>
          <a:p>
            <a:pPr algn="ctr"/>
            <a:r>
              <a:rPr lang="en-US" sz="1600" b="1" dirty="0">
                <a:solidFill>
                  <a:srgbClr val="8E92A9"/>
                </a:solidFill>
                <a:latin typeface="Helvetica" pitchFamily="2" charset="0"/>
              </a:rPr>
              <a:t>Posibilidad</a:t>
            </a:r>
          </a:p>
          <a:p>
            <a:pPr algn="ctr"/>
            <a:r>
              <a:rPr lang="en-US" sz="1600" b="1" dirty="0">
                <a:solidFill>
                  <a:srgbClr val="8E92A9"/>
                </a:solidFill>
                <a:latin typeface="Helvetica" pitchFamily="2" charset="0"/>
              </a:rPr>
              <a:t>de Ahorro</a:t>
            </a:r>
            <a:endParaRPr lang="en-MX" sz="1600" b="1" dirty="0">
              <a:solidFill>
                <a:srgbClr val="8E92A9"/>
              </a:solidFill>
              <a:latin typeface="Helvetica" pitchFamily="2" charset="0"/>
            </a:endParaRPr>
          </a:p>
        </p:txBody>
      </p:sp>
      <p:sp>
        <p:nvSpPr>
          <p:cNvPr id="37" name="TextBox 36">
            <a:extLst>
              <a:ext uri="{FF2B5EF4-FFF2-40B4-BE49-F238E27FC236}">
                <a16:creationId xmlns:a16="http://schemas.microsoft.com/office/drawing/2014/main" id="{841EBEC0-2D96-20ED-3B90-181EEB999DFD}"/>
              </a:ext>
            </a:extLst>
          </p:cNvPr>
          <p:cNvSpPr txBox="1"/>
          <p:nvPr/>
        </p:nvSpPr>
        <p:spPr>
          <a:xfrm>
            <a:off x="10506953" y="5202425"/>
            <a:ext cx="1219204" cy="338554"/>
          </a:xfrm>
          <a:prstGeom prst="rect">
            <a:avLst/>
          </a:prstGeom>
          <a:noFill/>
        </p:spPr>
        <p:txBody>
          <a:bodyPr wrap="square" rtlCol="0">
            <a:spAutoFit/>
          </a:bodyPr>
          <a:lstStyle/>
          <a:p>
            <a:pPr algn="ctr"/>
            <a:r>
              <a:rPr lang="en-US" sz="1600" b="1" dirty="0">
                <a:solidFill>
                  <a:srgbClr val="8E92A9"/>
                </a:solidFill>
                <a:latin typeface="Helvetica" pitchFamily="2" charset="0"/>
              </a:rPr>
              <a:t>Gasto Fijo</a:t>
            </a:r>
            <a:endParaRPr lang="en-MX" sz="1600" b="1" dirty="0">
              <a:solidFill>
                <a:srgbClr val="8E92A9"/>
              </a:solidFill>
              <a:latin typeface="Helvetica" pitchFamily="2" charset="0"/>
            </a:endParaRPr>
          </a:p>
        </p:txBody>
      </p:sp>
      <p:sp>
        <p:nvSpPr>
          <p:cNvPr id="38" name="TextBox 37">
            <a:extLst>
              <a:ext uri="{FF2B5EF4-FFF2-40B4-BE49-F238E27FC236}">
                <a16:creationId xmlns:a16="http://schemas.microsoft.com/office/drawing/2014/main" id="{D8FD814A-ECC3-4496-11F4-9BEAF0AC6CC7}"/>
              </a:ext>
            </a:extLst>
          </p:cNvPr>
          <p:cNvSpPr txBox="1"/>
          <p:nvPr/>
        </p:nvSpPr>
        <p:spPr>
          <a:xfrm>
            <a:off x="6625335" y="2085058"/>
            <a:ext cx="1219204" cy="338554"/>
          </a:xfrm>
          <a:prstGeom prst="rect">
            <a:avLst/>
          </a:prstGeom>
          <a:noFill/>
        </p:spPr>
        <p:txBody>
          <a:bodyPr wrap="square" rtlCol="0">
            <a:spAutoFit/>
          </a:bodyPr>
          <a:lstStyle/>
          <a:p>
            <a:pPr algn="ctr"/>
            <a:r>
              <a:rPr lang="en-US" sz="1600" b="1" dirty="0">
                <a:solidFill>
                  <a:srgbClr val="8E92A9"/>
                </a:solidFill>
                <a:latin typeface="Helvetica" pitchFamily="2" charset="0"/>
              </a:rPr>
              <a:t>Inversión</a:t>
            </a:r>
            <a:endParaRPr lang="en-MX" sz="1600" b="1" dirty="0">
              <a:solidFill>
                <a:srgbClr val="8E92A9"/>
              </a:solidFill>
              <a:latin typeface="Helvetica" pitchFamily="2" charset="0"/>
            </a:endParaRPr>
          </a:p>
        </p:txBody>
      </p:sp>
      <p:sp>
        <p:nvSpPr>
          <p:cNvPr id="39" name="TextBox 38">
            <a:extLst>
              <a:ext uri="{FF2B5EF4-FFF2-40B4-BE49-F238E27FC236}">
                <a16:creationId xmlns:a16="http://schemas.microsoft.com/office/drawing/2014/main" id="{8E6D24FB-475A-9F31-2136-986C3D5CED51}"/>
              </a:ext>
            </a:extLst>
          </p:cNvPr>
          <p:cNvSpPr txBox="1"/>
          <p:nvPr/>
        </p:nvSpPr>
        <p:spPr>
          <a:xfrm>
            <a:off x="5690454" y="2805718"/>
            <a:ext cx="1544483" cy="338554"/>
          </a:xfrm>
          <a:prstGeom prst="rect">
            <a:avLst/>
          </a:prstGeom>
          <a:noFill/>
        </p:spPr>
        <p:txBody>
          <a:bodyPr wrap="square" rtlCol="0">
            <a:spAutoFit/>
          </a:bodyPr>
          <a:lstStyle/>
          <a:p>
            <a:pPr algn="ctr"/>
            <a:r>
              <a:rPr lang="en-US" sz="1600" b="1" dirty="0">
                <a:solidFill>
                  <a:srgbClr val="8E92A9"/>
                </a:solidFill>
                <a:latin typeface="Helvetica" pitchFamily="2" charset="0"/>
              </a:rPr>
              <a:t>Protección</a:t>
            </a:r>
            <a:endParaRPr lang="en-MX" sz="1600" b="1" dirty="0">
              <a:solidFill>
                <a:srgbClr val="8E92A9"/>
              </a:solidFill>
              <a:latin typeface="Helvetica" pitchFamily="2" charset="0"/>
            </a:endParaRPr>
          </a:p>
        </p:txBody>
      </p:sp>
      <p:sp>
        <p:nvSpPr>
          <p:cNvPr id="40" name="TextBox 39">
            <a:extLst>
              <a:ext uri="{FF2B5EF4-FFF2-40B4-BE49-F238E27FC236}">
                <a16:creationId xmlns:a16="http://schemas.microsoft.com/office/drawing/2014/main" id="{027AB82C-2FC7-A469-F396-ED43CCDBECE3}"/>
              </a:ext>
            </a:extLst>
          </p:cNvPr>
          <p:cNvSpPr txBox="1"/>
          <p:nvPr/>
        </p:nvSpPr>
        <p:spPr>
          <a:xfrm>
            <a:off x="5569183" y="4052282"/>
            <a:ext cx="1325887" cy="338554"/>
          </a:xfrm>
          <a:prstGeom prst="rect">
            <a:avLst/>
          </a:prstGeom>
          <a:noFill/>
        </p:spPr>
        <p:txBody>
          <a:bodyPr wrap="square" rtlCol="0">
            <a:spAutoFit/>
          </a:bodyPr>
          <a:lstStyle/>
          <a:p>
            <a:pPr algn="ctr"/>
            <a:r>
              <a:rPr lang="en-US" sz="1600" b="1" dirty="0">
                <a:solidFill>
                  <a:srgbClr val="8E92A9"/>
                </a:solidFill>
                <a:latin typeface="Helvetica" pitchFamily="2" charset="0"/>
              </a:rPr>
              <a:t>Ahorro Fijo</a:t>
            </a:r>
            <a:endParaRPr lang="en-MX" sz="1600" b="1" dirty="0">
              <a:solidFill>
                <a:srgbClr val="8E92A9"/>
              </a:solidFill>
              <a:latin typeface="Helvetica" pitchFamily="2" charset="0"/>
            </a:endParaRPr>
          </a:p>
        </p:txBody>
      </p:sp>
    </p:spTree>
    <p:extLst>
      <p:ext uri="{BB962C8B-B14F-4D97-AF65-F5344CB8AC3E}">
        <p14:creationId xmlns:p14="http://schemas.microsoft.com/office/powerpoint/2010/main" val="285612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4E6066-0CDC-44C9-4FA9-D6DF4E6237F9}"/>
              </a:ext>
            </a:extLst>
          </p:cNvPr>
          <p:cNvSpPr txBox="1"/>
          <p:nvPr/>
        </p:nvSpPr>
        <p:spPr>
          <a:xfrm>
            <a:off x="1815142" y="773292"/>
            <a:ext cx="8540694" cy="523220"/>
          </a:xfrm>
          <a:prstGeom prst="rect">
            <a:avLst/>
          </a:prstGeom>
          <a:noFill/>
        </p:spPr>
        <p:txBody>
          <a:bodyPr wrap="square" rtlCol="0">
            <a:spAutoFit/>
          </a:bodyPr>
          <a:lstStyle/>
          <a:p>
            <a:pPr algn="ctr"/>
            <a:r>
              <a:rPr lang="en-US" sz="2800" b="1" dirty="0">
                <a:solidFill>
                  <a:srgbClr val="8E92A9"/>
                </a:solidFill>
                <a:latin typeface="Helvetica" pitchFamily="2" charset="0"/>
              </a:rPr>
              <a:t>Protección Ideal</a:t>
            </a:r>
            <a:endParaRPr lang="en-MX" sz="2800" b="1" dirty="0">
              <a:solidFill>
                <a:srgbClr val="8E92A9"/>
              </a:solidFill>
              <a:latin typeface="Helvetica" pitchFamily="2" charset="0"/>
            </a:endParaRPr>
          </a:p>
        </p:txBody>
      </p:sp>
      <p:sp>
        <p:nvSpPr>
          <p:cNvPr id="12" name="Rectangle 11">
            <a:extLst>
              <a:ext uri="{FF2B5EF4-FFF2-40B4-BE49-F238E27FC236}">
                <a16:creationId xmlns:a16="http://schemas.microsoft.com/office/drawing/2014/main" id="{0217FBD5-311C-958F-A157-8C858A032017}"/>
              </a:ext>
            </a:extLst>
          </p:cNvPr>
          <p:cNvSpPr/>
          <p:nvPr/>
        </p:nvSpPr>
        <p:spPr>
          <a:xfrm>
            <a:off x="1965433" y="1989498"/>
            <a:ext cx="3310761" cy="430924"/>
          </a:xfrm>
          <a:prstGeom prst="rect">
            <a:avLst/>
          </a:prstGeom>
          <a:solidFill>
            <a:srgbClr val="95F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solidFill>
                <a:schemeClr val="accent2"/>
              </a:solidFill>
            </a:endParaRPr>
          </a:p>
        </p:txBody>
      </p:sp>
      <p:sp>
        <p:nvSpPr>
          <p:cNvPr id="13" name="TextBox 12">
            <a:extLst>
              <a:ext uri="{FF2B5EF4-FFF2-40B4-BE49-F238E27FC236}">
                <a16:creationId xmlns:a16="http://schemas.microsoft.com/office/drawing/2014/main" id="{61B7DE87-C4CF-9413-0BA4-0FFB11A74A70}"/>
              </a:ext>
            </a:extLst>
          </p:cNvPr>
          <p:cNvSpPr txBox="1"/>
          <p:nvPr/>
        </p:nvSpPr>
        <p:spPr>
          <a:xfrm>
            <a:off x="1986453" y="2016600"/>
            <a:ext cx="3289741" cy="400110"/>
          </a:xfrm>
          <a:prstGeom prst="rect">
            <a:avLst/>
          </a:prstGeom>
          <a:noFill/>
        </p:spPr>
        <p:txBody>
          <a:bodyPr wrap="square" rtlCol="0">
            <a:spAutoFit/>
          </a:bodyPr>
          <a:lstStyle/>
          <a:p>
            <a:r>
              <a:rPr lang="en-US" sz="2000" b="1" dirty="0">
                <a:solidFill>
                  <a:srgbClr val="3A8530"/>
                </a:solidFill>
                <a:latin typeface="Helvetica" pitchFamily="2" charset="0"/>
              </a:rPr>
              <a:t>$4’161,600 MXN</a:t>
            </a:r>
            <a:endParaRPr lang="en-MX" sz="2000" b="1" dirty="0">
              <a:solidFill>
                <a:srgbClr val="3A8530"/>
              </a:solidFill>
              <a:latin typeface="Helvetica" pitchFamily="2" charset="0"/>
            </a:endParaRPr>
          </a:p>
        </p:txBody>
      </p:sp>
      <p:sp>
        <p:nvSpPr>
          <p:cNvPr id="14" name="Rectangle 13">
            <a:extLst>
              <a:ext uri="{FF2B5EF4-FFF2-40B4-BE49-F238E27FC236}">
                <a16:creationId xmlns:a16="http://schemas.microsoft.com/office/drawing/2014/main" id="{808A29B9-0E28-AF76-A561-BA1AF782359E}"/>
              </a:ext>
            </a:extLst>
          </p:cNvPr>
          <p:cNvSpPr/>
          <p:nvPr/>
        </p:nvSpPr>
        <p:spPr>
          <a:xfrm>
            <a:off x="1965433" y="2828123"/>
            <a:ext cx="2806264" cy="430924"/>
          </a:xfrm>
          <a:prstGeom prst="rect">
            <a:avLst/>
          </a:prstGeom>
          <a:solidFill>
            <a:srgbClr val="3E9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solidFill>
                <a:srgbClr val="3E99FA"/>
              </a:solidFill>
            </a:endParaRPr>
          </a:p>
        </p:txBody>
      </p:sp>
      <p:sp>
        <p:nvSpPr>
          <p:cNvPr id="15" name="TextBox 14">
            <a:extLst>
              <a:ext uri="{FF2B5EF4-FFF2-40B4-BE49-F238E27FC236}">
                <a16:creationId xmlns:a16="http://schemas.microsoft.com/office/drawing/2014/main" id="{14722BC5-F11A-82DD-8AF5-1CC0624FA84D}"/>
              </a:ext>
            </a:extLst>
          </p:cNvPr>
          <p:cNvSpPr txBox="1"/>
          <p:nvPr/>
        </p:nvSpPr>
        <p:spPr>
          <a:xfrm>
            <a:off x="1986453" y="2855225"/>
            <a:ext cx="2785244" cy="400110"/>
          </a:xfrm>
          <a:prstGeom prst="rect">
            <a:avLst/>
          </a:prstGeom>
          <a:noFill/>
        </p:spPr>
        <p:txBody>
          <a:bodyPr wrap="square" rtlCol="0">
            <a:spAutoFit/>
          </a:bodyPr>
          <a:lstStyle/>
          <a:p>
            <a:r>
              <a:rPr lang="en-US" sz="2000" b="1" dirty="0">
                <a:solidFill>
                  <a:schemeClr val="bg1"/>
                </a:solidFill>
                <a:latin typeface="Helvetica" pitchFamily="2" charset="0"/>
              </a:rPr>
              <a:t>$74,400 MXN</a:t>
            </a:r>
            <a:endParaRPr lang="en-MX" sz="2000" b="1" dirty="0">
              <a:solidFill>
                <a:schemeClr val="bg1"/>
              </a:solidFill>
              <a:latin typeface="Helvetica" pitchFamily="2" charset="0"/>
            </a:endParaRPr>
          </a:p>
        </p:txBody>
      </p:sp>
      <p:sp>
        <p:nvSpPr>
          <p:cNvPr id="16" name="Rectangle 15">
            <a:extLst>
              <a:ext uri="{FF2B5EF4-FFF2-40B4-BE49-F238E27FC236}">
                <a16:creationId xmlns:a16="http://schemas.microsoft.com/office/drawing/2014/main" id="{86FE9625-71F7-7F4E-279B-0A494506E417}"/>
              </a:ext>
            </a:extLst>
          </p:cNvPr>
          <p:cNvSpPr/>
          <p:nvPr/>
        </p:nvSpPr>
        <p:spPr>
          <a:xfrm>
            <a:off x="1965434" y="3705982"/>
            <a:ext cx="1174582" cy="430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p>
        </p:txBody>
      </p:sp>
      <p:sp>
        <p:nvSpPr>
          <p:cNvPr id="17" name="TextBox 16">
            <a:extLst>
              <a:ext uri="{FF2B5EF4-FFF2-40B4-BE49-F238E27FC236}">
                <a16:creationId xmlns:a16="http://schemas.microsoft.com/office/drawing/2014/main" id="{C0189DB5-F0BB-8A9E-F492-3C4676A695FB}"/>
              </a:ext>
            </a:extLst>
          </p:cNvPr>
          <p:cNvSpPr txBox="1"/>
          <p:nvPr/>
        </p:nvSpPr>
        <p:spPr>
          <a:xfrm>
            <a:off x="1986454" y="3733084"/>
            <a:ext cx="1153562" cy="400110"/>
          </a:xfrm>
          <a:prstGeom prst="rect">
            <a:avLst/>
          </a:prstGeom>
          <a:noFill/>
        </p:spPr>
        <p:txBody>
          <a:bodyPr wrap="square" rtlCol="0">
            <a:spAutoFit/>
          </a:bodyPr>
          <a:lstStyle/>
          <a:p>
            <a:r>
              <a:rPr lang="en-US" sz="2000" b="1" dirty="0">
                <a:solidFill>
                  <a:schemeClr val="bg1"/>
                </a:solidFill>
                <a:latin typeface="Helvetica" pitchFamily="2" charset="0"/>
              </a:rPr>
              <a:t>$0 MXN</a:t>
            </a:r>
            <a:endParaRPr lang="en-MX" sz="2000" b="1" dirty="0">
              <a:solidFill>
                <a:schemeClr val="bg1"/>
              </a:solidFill>
              <a:latin typeface="Helvetica" pitchFamily="2" charset="0"/>
            </a:endParaRPr>
          </a:p>
        </p:txBody>
      </p:sp>
      <p:sp>
        <p:nvSpPr>
          <p:cNvPr id="18" name="TextBox 17">
            <a:extLst>
              <a:ext uri="{FF2B5EF4-FFF2-40B4-BE49-F238E27FC236}">
                <a16:creationId xmlns:a16="http://schemas.microsoft.com/office/drawing/2014/main" id="{733A3B73-5592-A1CD-1E26-20A8DD25DE50}"/>
              </a:ext>
            </a:extLst>
          </p:cNvPr>
          <p:cNvSpPr txBox="1"/>
          <p:nvPr/>
        </p:nvSpPr>
        <p:spPr>
          <a:xfrm>
            <a:off x="1986454" y="1608054"/>
            <a:ext cx="3289739" cy="369332"/>
          </a:xfrm>
          <a:prstGeom prst="rect">
            <a:avLst/>
          </a:prstGeom>
          <a:noFill/>
        </p:spPr>
        <p:txBody>
          <a:bodyPr wrap="square" rtlCol="0">
            <a:spAutoFit/>
          </a:bodyPr>
          <a:lstStyle/>
          <a:p>
            <a:r>
              <a:rPr lang="en-US" b="1" dirty="0">
                <a:solidFill>
                  <a:srgbClr val="8E92A9"/>
                </a:solidFill>
                <a:latin typeface="Helvetica" pitchFamily="2" charset="0"/>
              </a:rPr>
              <a:t>Protección Ideal</a:t>
            </a:r>
            <a:endParaRPr lang="en-MX" b="1" dirty="0">
              <a:solidFill>
                <a:srgbClr val="8E92A9"/>
              </a:solidFill>
              <a:latin typeface="Helvetica" pitchFamily="2" charset="0"/>
            </a:endParaRPr>
          </a:p>
        </p:txBody>
      </p:sp>
      <p:sp>
        <p:nvSpPr>
          <p:cNvPr id="19" name="TextBox 18">
            <a:extLst>
              <a:ext uri="{FF2B5EF4-FFF2-40B4-BE49-F238E27FC236}">
                <a16:creationId xmlns:a16="http://schemas.microsoft.com/office/drawing/2014/main" id="{3DDDE391-0A00-1070-1B34-ED538463EC9C}"/>
              </a:ext>
            </a:extLst>
          </p:cNvPr>
          <p:cNvSpPr txBox="1"/>
          <p:nvPr/>
        </p:nvSpPr>
        <p:spPr>
          <a:xfrm>
            <a:off x="1965435" y="2474416"/>
            <a:ext cx="2806262" cy="369332"/>
          </a:xfrm>
          <a:prstGeom prst="rect">
            <a:avLst/>
          </a:prstGeom>
          <a:noFill/>
        </p:spPr>
        <p:txBody>
          <a:bodyPr wrap="square" rtlCol="0">
            <a:spAutoFit/>
          </a:bodyPr>
          <a:lstStyle/>
          <a:p>
            <a:r>
              <a:rPr lang="en-US" b="1" dirty="0">
                <a:solidFill>
                  <a:srgbClr val="8E92A9"/>
                </a:solidFill>
                <a:latin typeface="Helvetica" pitchFamily="2" charset="0"/>
              </a:rPr>
              <a:t>Protección Mínima</a:t>
            </a:r>
            <a:endParaRPr lang="en-MX" b="1" dirty="0">
              <a:solidFill>
                <a:srgbClr val="8E92A9"/>
              </a:solidFill>
              <a:latin typeface="Helvetica" pitchFamily="2" charset="0"/>
            </a:endParaRPr>
          </a:p>
        </p:txBody>
      </p:sp>
      <p:sp>
        <p:nvSpPr>
          <p:cNvPr id="20" name="TextBox 19">
            <a:extLst>
              <a:ext uri="{FF2B5EF4-FFF2-40B4-BE49-F238E27FC236}">
                <a16:creationId xmlns:a16="http://schemas.microsoft.com/office/drawing/2014/main" id="{3B77A3A8-9132-B8FC-1559-FCDA3CB27847}"/>
              </a:ext>
            </a:extLst>
          </p:cNvPr>
          <p:cNvSpPr txBox="1"/>
          <p:nvPr/>
        </p:nvSpPr>
        <p:spPr>
          <a:xfrm>
            <a:off x="1965432" y="3352275"/>
            <a:ext cx="2522481" cy="369332"/>
          </a:xfrm>
          <a:prstGeom prst="rect">
            <a:avLst/>
          </a:prstGeom>
          <a:noFill/>
        </p:spPr>
        <p:txBody>
          <a:bodyPr wrap="square" rtlCol="0">
            <a:spAutoFit/>
          </a:bodyPr>
          <a:lstStyle/>
          <a:p>
            <a:r>
              <a:rPr lang="en-US" b="1" dirty="0">
                <a:solidFill>
                  <a:srgbClr val="8E92A9"/>
                </a:solidFill>
                <a:latin typeface="Helvetica" pitchFamily="2" charset="0"/>
              </a:rPr>
              <a:t>Protección Actual</a:t>
            </a:r>
            <a:endParaRPr lang="en-MX" b="1" dirty="0">
              <a:solidFill>
                <a:srgbClr val="8E92A9"/>
              </a:solidFill>
              <a:latin typeface="Helvetica" pitchFamily="2" charset="0"/>
            </a:endParaRPr>
          </a:p>
        </p:txBody>
      </p:sp>
      <p:sp>
        <p:nvSpPr>
          <p:cNvPr id="2" name="TextBox 1">
            <a:extLst>
              <a:ext uri="{FF2B5EF4-FFF2-40B4-BE49-F238E27FC236}">
                <a16:creationId xmlns:a16="http://schemas.microsoft.com/office/drawing/2014/main" id="{F638B01C-31E9-394B-FCD1-F1CCC4A9329C}"/>
              </a:ext>
            </a:extLst>
          </p:cNvPr>
          <p:cNvSpPr txBox="1"/>
          <p:nvPr/>
        </p:nvSpPr>
        <p:spPr>
          <a:xfrm>
            <a:off x="2354316" y="4764272"/>
            <a:ext cx="8369382" cy="307777"/>
          </a:xfrm>
          <a:prstGeom prst="rect">
            <a:avLst/>
          </a:prstGeom>
          <a:noFill/>
        </p:spPr>
        <p:txBody>
          <a:bodyPr wrap="square" rtlCol="0">
            <a:spAutoFit/>
          </a:bodyPr>
          <a:lstStyle/>
          <a:p>
            <a:r>
              <a:rPr lang="en-US" sz="1400" dirty="0">
                <a:solidFill>
                  <a:srgbClr val="8E92A9"/>
                </a:solidFill>
                <a:latin typeface="Helvetica" pitchFamily="2" charset="0"/>
              </a:rPr>
              <a:t>Protección ideal para que puedas garantizar todo tu estilo de vida en cado de un siniestro</a:t>
            </a:r>
            <a:endParaRPr lang="en-MX" sz="1400" dirty="0">
              <a:solidFill>
                <a:srgbClr val="8E92A9"/>
              </a:solidFill>
              <a:latin typeface="Helvetica" pitchFamily="2" charset="0"/>
            </a:endParaRPr>
          </a:p>
        </p:txBody>
      </p:sp>
      <p:sp>
        <p:nvSpPr>
          <p:cNvPr id="3" name="TextBox 2">
            <a:extLst>
              <a:ext uri="{FF2B5EF4-FFF2-40B4-BE49-F238E27FC236}">
                <a16:creationId xmlns:a16="http://schemas.microsoft.com/office/drawing/2014/main" id="{897871C4-28CB-6856-BA89-0017A58404F9}"/>
              </a:ext>
            </a:extLst>
          </p:cNvPr>
          <p:cNvSpPr txBox="1"/>
          <p:nvPr/>
        </p:nvSpPr>
        <p:spPr>
          <a:xfrm>
            <a:off x="2354316" y="5048054"/>
            <a:ext cx="8369382" cy="307777"/>
          </a:xfrm>
          <a:prstGeom prst="rect">
            <a:avLst/>
          </a:prstGeom>
          <a:noFill/>
        </p:spPr>
        <p:txBody>
          <a:bodyPr wrap="square" rtlCol="0">
            <a:spAutoFit/>
          </a:bodyPr>
          <a:lstStyle/>
          <a:p>
            <a:r>
              <a:rPr lang="en-US" sz="1400" dirty="0">
                <a:solidFill>
                  <a:srgbClr val="8E92A9"/>
                </a:solidFill>
                <a:latin typeface="Helvetica" pitchFamily="2" charset="0"/>
              </a:rPr>
              <a:t>Protección minima sugerida para garantizar tus gastos fijos en caso de que ocurra un siniestro</a:t>
            </a:r>
            <a:endParaRPr lang="en-MX" sz="1400" dirty="0">
              <a:solidFill>
                <a:srgbClr val="8E92A9"/>
              </a:solidFill>
              <a:latin typeface="Helvetica" pitchFamily="2" charset="0"/>
            </a:endParaRPr>
          </a:p>
        </p:txBody>
      </p:sp>
      <p:sp>
        <p:nvSpPr>
          <p:cNvPr id="5" name="TextBox 4">
            <a:extLst>
              <a:ext uri="{FF2B5EF4-FFF2-40B4-BE49-F238E27FC236}">
                <a16:creationId xmlns:a16="http://schemas.microsoft.com/office/drawing/2014/main" id="{D08279F8-8F48-25FF-2F11-986C9A23A173}"/>
              </a:ext>
            </a:extLst>
          </p:cNvPr>
          <p:cNvSpPr txBox="1"/>
          <p:nvPr/>
        </p:nvSpPr>
        <p:spPr>
          <a:xfrm>
            <a:off x="2354316" y="5321323"/>
            <a:ext cx="8369382" cy="523220"/>
          </a:xfrm>
          <a:prstGeom prst="rect">
            <a:avLst/>
          </a:prstGeom>
          <a:noFill/>
        </p:spPr>
        <p:txBody>
          <a:bodyPr wrap="square" rtlCol="0">
            <a:spAutoFit/>
          </a:bodyPr>
          <a:lstStyle/>
          <a:p>
            <a:r>
              <a:rPr lang="en-US" sz="1400" dirty="0">
                <a:solidFill>
                  <a:srgbClr val="8E92A9"/>
                </a:solidFill>
                <a:latin typeface="Helvetica" pitchFamily="2" charset="0"/>
              </a:rPr>
              <a:t>Protección actual es la comparación de la necesidad de protección que tenemos frente a tus necesidades financieras</a:t>
            </a:r>
            <a:endParaRPr lang="en-MX" sz="1400" dirty="0">
              <a:solidFill>
                <a:srgbClr val="8E92A9"/>
              </a:solidFill>
              <a:latin typeface="Helvetica" pitchFamily="2" charset="0"/>
            </a:endParaRPr>
          </a:p>
        </p:txBody>
      </p:sp>
      <p:sp>
        <p:nvSpPr>
          <p:cNvPr id="7" name="Rectangle 6">
            <a:extLst>
              <a:ext uri="{FF2B5EF4-FFF2-40B4-BE49-F238E27FC236}">
                <a16:creationId xmlns:a16="http://schemas.microsoft.com/office/drawing/2014/main" id="{C4C22E4B-3BDB-ED91-0FD0-A9C026A79DBE}"/>
              </a:ext>
            </a:extLst>
          </p:cNvPr>
          <p:cNvSpPr/>
          <p:nvPr/>
        </p:nvSpPr>
        <p:spPr>
          <a:xfrm>
            <a:off x="2175637" y="4846473"/>
            <a:ext cx="178679" cy="153889"/>
          </a:xfrm>
          <a:prstGeom prst="rect">
            <a:avLst/>
          </a:prstGeom>
          <a:solidFill>
            <a:srgbClr val="95F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solidFill>
                <a:schemeClr val="accent2"/>
              </a:solidFill>
            </a:endParaRPr>
          </a:p>
        </p:txBody>
      </p:sp>
      <p:sp>
        <p:nvSpPr>
          <p:cNvPr id="10" name="Rectangle 9">
            <a:extLst>
              <a:ext uri="{FF2B5EF4-FFF2-40B4-BE49-F238E27FC236}">
                <a16:creationId xmlns:a16="http://schemas.microsoft.com/office/drawing/2014/main" id="{EC3E0BB2-1045-9256-3DD5-84CAFE964D5E}"/>
              </a:ext>
            </a:extLst>
          </p:cNvPr>
          <p:cNvSpPr/>
          <p:nvPr/>
        </p:nvSpPr>
        <p:spPr>
          <a:xfrm>
            <a:off x="2175637" y="5403521"/>
            <a:ext cx="178679" cy="153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solidFill>
                <a:schemeClr val="accent2"/>
              </a:solidFill>
            </a:endParaRPr>
          </a:p>
        </p:txBody>
      </p:sp>
      <p:sp>
        <p:nvSpPr>
          <p:cNvPr id="33" name="Rectangle 32">
            <a:extLst>
              <a:ext uri="{FF2B5EF4-FFF2-40B4-BE49-F238E27FC236}">
                <a16:creationId xmlns:a16="http://schemas.microsoft.com/office/drawing/2014/main" id="{C51F7F27-E5C7-9865-23DA-A3A724233C63}"/>
              </a:ext>
            </a:extLst>
          </p:cNvPr>
          <p:cNvSpPr/>
          <p:nvPr/>
        </p:nvSpPr>
        <p:spPr>
          <a:xfrm>
            <a:off x="2175637" y="5119742"/>
            <a:ext cx="178679" cy="153889"/>
          </a:xfrm>
          <a:prstGeom prst="rect">
            <a:avLst/>
          </a:prstGeom>
          <a:solidFill>
            <a:srgbClr val="3E9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solidFill>
                <a:schemeClr val="accent2"/>
              </a:solidFill>
            </a:endParaRPr>
          </a:p>
        </p:txBody>
      </p:sp>
      <p:pic>
        <p:nvPicPr>
          <p:cNvPr id="34" name="Picture 33">
            <a:extLst>
              <a:ext uri="{FF2B5EF4-FFF2-40B4-BE49-F238E27FC236}">
                <a16:creationId xmlns:a16="http://schemas.microsoft.com/office/drawing/2014/main" id="{D5A3F8A7-9230-6EF6-A93A-2AF6C185C622}"/>
              </a:ext>
            </a:extLst>
          </p:cNvPr>
          <p:cNvPicPr>
            <a:picLocks noChangeAspect="1"/>
          </p:cNvPicPr>
          <p:nvPr/>
        </p:nvPicPr>
        <p:blipFill>
          <a:blip r:embed="rId2"/>
          <a:stretch>
            <a:fillRect/>
          </a:stretch>
        </p:blipFill>
        <p:spPr>
          <a:xfrm>
            <a:off x="7032572" y="3323354"/>
            <a:ext cx="844290" cy="844290"/>
          </a:xfrm>
          <a:prstGeom prst="rect">
            <a:avLst/>
          </a:prstGeom>
        </p:spPr>
      </p:pic>
      <p:pic>
        <p:nvPicPr>
          <p:cNvPr id="35" name="Picture 34">
            <a:extLst>
              <a:ext uri="{FF2B5EF4-FFF2-40B4-BE49-F238E27FC236}">
                <a16:creationId xmlns:a16="http://schemas.microsoft.com/office/drawing/2014/main" id="{F8A2A618-2D15-D23C-A983-3270EF727544}"/>
              </a:ext>
            </a:extLst>
          </p:cNvPr>
          <p:cNvPicPr>
            <a:picLocks noChangeAspect="1"/>
          </p:cNvPicPr>
          <p:nvPr/>
        </p:nvPicPr>
        <p:blipFill>
          <a:blip r:embed="rId3"/>
          <a:stretch>
            <a:fillRect/>
          </a:stretch>
        </p:blipFill>
        <p:spPr>
          <a:xfrm>
            <a:off x="7990235" y="3335653"/>
            <a:ext cx="844290" cy="844290"/>
          </a:xfrm>
          <a:prstGeom prst="rect">
            <a:avLst/>
          </a:prstGeom>
        </p:spPr>
      </p:pic>
      <p:pic>
        <p:nvPicPr>
          <p:cNvPr id="36" name="Picture 35">
            <a:extLst>
              <a:ext uri="{FF2B5EF4-FFF2-40B4-BE49-F238E27FC236}">
                <a16:creationId xmlns:a16="http://schemas.microsoft.com/office/drawing/2014/main" id="{0DF6D277-B09A-BFF7-DE83-C9550A369A47}"/>
              </a:ext>
            </a:extLst>
          </p:cNvPr>
          <p:cNvPicPr>
            <a:picLocks noChangeAspect="1"/>
          </p:cNvPicPr>
          <p:nvPr/>
        </p:nvPicPr>
        <p:blipFill>
          <a:blip r:embed="rId4"/>
          <a:stretch>
            <a:fillRect/>
          </a:stretch>
        </p:blipFill>
        <p:spPr>
          <a:xfrm>
            <a:off x="8947898" y="3332556"/>
            <a:ext cx="844290" cy="844290"/>
          </a:xfrm>
          <a:prstGeom prst="rect">
            <a:avLst/>
          </a:prstGeom>
        </p:spPr>
      </p:pic>
      <p:sp>
        <p:nvSpPr>
          <p:cNvPr id="37" name="Rectangle 36">
            <a:extLst>
              <a:ext uri="{FF2B5EF4-FFF2-40B4-BE49-F238E27FC236}">
                <a16:creationId xmlns:a16="http://schemas.microsoft.com/office/drawing/2014/main" id="{08648368-9D0A-D3D6-D969-E696046E4F50}"/>
              </a:ext>
            </a:extLst>
          </p:cNvPr>
          <p:cNvSpPr/>
          <p:nvPr/>
        </p:nvSpPr>
        <p:spPr>
          <a:xfrm>
            <a:off x="6767511" y="1992485"/>
            <a:ext cx="3310761" cy="430924"/>
          </a:xfrm>
          <a:prstGeom prst="rect">
            <a:avLst/>
          </a:prstGeom>
          <a:gradFill flip="none" rotWithShape="1">
            <a:gsLst>
              <a:gs pos="0">
                <a:srgbClr val="FF0000"/>
              </a:gs>
              <a:gs pos="25000">
                <a:schemeClr val="accent2"/>
              </a:gs>
              <a:gs pos="50000">
                <a:schemeClr val="accent4">
                  <a:lumMod val="60000"/>
                  <a:lumOff val="40000"/>
                </a:schemeClr>
              </a:gs>
              <a:gs pos="75000">
                <a:srgbClr val="D4D57A"/>
              </a:gs>
              <a:gs pos="100000">
                <a:srgbClr val="95FF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sz="2800">
              <a:solidFill>
                <a:schemeClr val="accent2"/>
              </a:solidFill>
            </a:endParaRPr>
          </a:p>
        </p:txBody>
      </p:sp>
      <p:sp>
        <p:nvSpPr>
          <p:cNvPr id="38" name="TextBox 37">
            <a:extLst>
              <a:ext uri="{FF2B5EF4-FFF2-40B4-BE49-F238E27FC236}">
                <a16:creationId xmlns:a16="http://schemas.microsoft.com/office/drawing/2014/main" id="{03756E95-7767-D411-17D6-C597AAF39EEA}"/>
              </a:ext>
            </a:extLst>
          </p:cNvPr>
          <p:cNvSpPr txBox="1"/>
          <p:nvPr/>
        </p:nvSpPr>
        <p:spPr>
          <a:xfrm>
            <a:off x="6767511" y="1976574"/>
            <a:ext cx="3289739" cy="461665"/>
          </a:xfrm>
          <a:prstGeom prst="rect">
            <a:avLst/>
          </a:prstGeom>
          <a:noFill/>
        </p:spPr>
        <p:txBody>
          <a:bodyPr wrap="square" rtlCol="0">
            <a:spAutoFit/>
          </a:bodyPr>
          <a:lstStyle/>
          <a:p>
            <a:pPr algn="ctr"/>
            <a:r>
              <a:rPr lang="en-US" sz="2400" b="1" dirty="0">
                <a:solidFill>
                  <a:schemeClr val="bg1"/>
                </a:solidFill>
                <a:latin typeface="Helvetica" pitchFamily="2" charset="0"/>
              </a:rPr>
              <a:t>0.5%</a:t>
            </a:r>
            <a:endParaRPr lang="en-MX" sz="2400" b="1" dirty="0">
              <a:solidFill>
                <a:schemeClr val="bg1"/>
              </a:solidFill>
              <a:latin typeface="Helvetica" pitchFamily="2" charset="0"/>
            </a:endParaRPr>
          </a:p>
        </p:txBody>
      </p:sp>
      <p:pic>
        <p:nvPicPr>
          <p:cNvPr id="39" name="Picture 38">
            <a:extLst>
              <a:ext uri="{FF2B5EF4-FFF2-40B4-BE49-F238E27FC236}">
                <a16:creationId xmlns:a16="http://schemas.microsoft.com/office/drawing/2014/main" id="{771CE707-9ABD-768C-5257-60823B1D9563}"/>
              </a:ext>
            </a:extLst>
          </p:cNvPr>
          <p:cNvPicPr>
            <a:picLocks noChangeAspect="1"/>
          </p:cNvPicPr>
          <p:nvPr/>
        </p:nvPicPr>
        <p:blipFill>
          <a:blip r:embed="rId5"/>
          <a:stretch>
            <a:fillRect/>
          </a:stretch>
        </p:blipFill>
        <p:spPr>
          <a:xfrm rot="5400000">
            <a:off x="6825587" y="1731402"/>
            <a:ext cx="165930" cy="282082"/>
          </a:xfrm>
          <a:prstGeom prst="rect">
            <a:avLst/>
          </a:prstGeom>
          <a:effectLst/>
        </p:spPr>
      </p:pic>
      <p:sp>
        <p:nvSpPr>
          <p:cNvPr id="6" name="TextBox 5">
            <a:extLst>
              <a:ext uri="{FF2B5EF4-FFF2-40B4-BE49-F238E27FC236}">
                <a16:creationId xmlns:a16="http://schemas.microsoft.com/office/drawing/2014/main" id="{CBA6F10F-C9D7-967A-87BB-6393814AC599}"/>
              </a:ext>
            </a:extLst>
          </p:cNvPr>
          <p:cNvSpPr txBox="1"/>
          <p:nvPr/>
        </p:nvSpPr>
        <p:spPr>
          <a:xfrm>
            <a:off x="6766032" y="2539269"/>
            <a:ext cx="3310761" cy="369332"/>
          </a:xfrm>
          <a:prstGeom prst="rect">
            <a:avLst/>
          </a:prstGeom>
          <a:noFill/>
        </p:spPr>
        <p:txBody>
          <a:bodyPr wrap="square" rtlCol="0">
            <a:spAutoFit/>
          </a:bodyPr>
          <a:lstStyle/>
          <a:p>
            <a:r>
              <a:rPr lang="en-US" b="1" dirty="0">
                <a:solidFill>
                  <a:srgbClr val="8E92A9"/>
                </a:solidFill>
                <a:latin typeface="Helvetica" pitchFamily="2" charset="0"/>
              </a:rPr>
              <a:t>Tu </a:t>
            </a:r>
            <a:r>
              <a:rPr lang="en-US" b="1" dirty="0" err="1">
                <a:solidFill>
                  <a:srgbClr val="8E92A9"/>
                </a:solidFill>
                <a:latin typeface="Helvetica" pitchFamily="2" charset="0"/>
              </a:rPr>
              <a:t>protección</a:t>
            </a:r>
            <a:r>
              <a:rPr lang="en-US" b="1" dirty="0">
                <a:solidFill>
                  <a:srgbClr val="8E92A9"/>
                </a:solidFill>
                <a:latin typeface="Helvetica" pitchFamily="2" charset="0"/>
              </a:rPr>
              <a:t> al día de hoy</a:t>
            </a:r>
            <a:endParaRPr lang="en-MX" b="1" dirty="0">
              <a:solidFill>
                <a:srgbClr val="8E92A9"/>
              </a:solidFill>
              <a:latin typeface="Helvetica" pitchFamily="2" charset="0"/>
            </a:endParaRPr>
          </a:p>
        </p:txBody>
      </p:sp>
    </p:spTree>
    <p:extLst>
      <p:ext uri="{BB962C8B-B14F-4D97-AF65-F5344CB8AC3E}">
        <p14:creationId xmlns:p14="http://schemas.microsoft.com/office/powerpoint/2010/main" val="1037881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4E6066-0CDC-44C9-4FA9-D6DF4E6237F9}"/>
              </a:ext>
            </a:extLst>
          </p:cNvPr>
          <p:cNvSpPr txBox="1"/>
          <p:nvPr/>
        </p:nvSpPr>
        <p:spPr>
          <a:xfrm>
            <a:off x="1815142" y="773292"/>
            <a:ext cx="8540694" cy="523220"/>
          </a:xfrm>
          <a:prstGeom prst="rect">
            <a:avLst/>
          </a:prstGeom>
          <a:noFill/>
        </p:spPr>
        <p:txBody>
          <a:bodyPr wrap="square" rtlCol="0">
            <a:spAutoFit/>
          </a:bodyPr>
          <a:lstStyle/>
          <a:p>
            <a:pPr algn="ctr"/>
            <a:r>
              <a:rPr lang="en-US" sz="2800" b="1" dirty="0">
                <a:solidFill>
                  <a:srgbClr val="8E92A9"/>
                </a:solidFill>
                <a:latin typeface="Helvetica" pitchFamily="2" charset="0"/>
              </a:rPr>
              <a:t>Ahorro para el Retiro Deseado</a:t>
            </a:r>
            <a:endParaRPr lang="en-MX" sz="2800" b="1" dirty="0">
              <a:solidFill>
                <a:srgbClr val="8E92A9"/>
              </a:solidFill>
              <a:latin typeface="Helvetica" pitchFamily="2" charset="0"/>
            </a:endParaRPr>
          </a:p>
        </p:txBody>
      </p:sp>
      <p:sp>
        <p:nvSpPr>
          <p:cNvPr id="12" name="Rectangle 11">
            <a:extLst>
              <a:ext uri="{FF2B5EF4-FFF2-40B4-BE49-F238E27FC236}">
                <a16:creationId xmlns:a16="http://schemas.microsoft.com/office/drawing/2014/main" id="{0217FBD5-311C-958F-A157-8C858A032017}"/>
              </a:ext>
            </a:extLst>
          </p:cNvPr>
          <p:cNvSpPr/>
          <p:nvPr/>
        </p:nvSpPr>
        <p:spPr>
          <a:xfrm>
            <a:off x="1965433" y="1989498"/>
            <a:ext cx="3743389" cy="430924"/>
          </a:xfrm>
          <a:prstGeom prst="rect">
            <a:avLst/>
          </a:prstGeom>
          <a:solidFill>
            <a:srgbClr val="95F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solidFill>
                <a:schemeClr val="accent2"/>
              </a:solidFill>
            </a:endParaRPr>
          </a:p>
        </p:txBody>
      </p:sp>
      <p:sp>
        <p:nvSpPr>
          <p:cNvPr id="13" name="TextBox 12">
            <a:extLst>
              <a:ext uri="{FF2B5EF4-FFF2-40B4-BE49-F238E27FC236}">
                <a16:creationId xmlns:a16="http://schemas.microsoft.com/office/drawing/2014/main" id="{61B7DE87-C4CF-9413-0BA4-0FFB11A74A70}"/>
              </a:ext>
            </a:extLst>
          </p:cNvPr>
          <p:cNvSpPr txBox="1"/>
          <p:nvPr/>
        </p:nvSpPr>
        <p:spPr>
          <a:xfrm>
            <a:off x="1986454" y="2016600"/>
            <a:ext cx="3722368" cy="400110"/>
          </a:xfrm>
          <a:prstGeom prst="rect">
            <a:avLst/>
          </a:prstGeom>
          <a:noFill/>
        </p:spPr>
        <p:txBody>
          <a:bodyPr wrap="square" rtlCol="0">
            <a:spAutoFit/>
          </a:bodyPr>
          <a:lstStyle/>
          <a:p>
            <a:r>
              <a:rPr lang="en-US" sz="2000" b="1" dirty="0">
                <a:solidFill>
                  <a:srgbClr val="3A8530"/>
                </a:solidFill>
                <a:latin typeface="Helvetica" pitchFamily="2" charset="0"/>
              </a:rPr>
              <a:t>$12’240,000 MXN</a:t>
            </a:r>
            <a:endParaRPr lang="en-MX" sz="2000" b="1" dirty="0">
              <a:solidFill>
                <a:srgbClr val="3A8530"/>
              </a:solidFill>
              <a:latin typeface="Helvetica" pitchFamily="2" charset="0"/>
            </a:endParaRPr>
          </a:p>
        </p:txBody>
      </p:sp>
      <p:sp>
        <p:nvSpPr>
          <p:cNvPr id="16" name="Rectangle 15">
            <a:extLst>
              <a:ext uri="{FF2B5EF4-FFF2-40B4-BE49-F238E27FC236}">
                <a16:creationId xmlns:a16="http://schemas.microsoft.com/office/drawing/2014/main" id="{86FE9625-71F7-7F4E-279B-0A494506E417}"/>
              </a:ext>
            </a:extLst>
          </p:cNvPr>
          <p:cNvSpPr/>
          <p:nvPr/>
        </p:nvSpPr>
        <p:spPr>
          <a:xfrm>
            <a:off x="1965433" y="2892976"/>
            <a:ext cx="1838815" cy="430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p>
        </p:txBody>
      </p:sp>
      <p:sp>
        <p:nvSpPr>
          <p:cNvPr id="17" name="TextBox 16">
            <a:extLst>
              <a:ext uri="{FF2B5EF4-FFF2-40B4-BE49-F238E27FC236}">
                <a16:creationId xmlns:a16="http://schemas.microsoft.com/office/drawing/2014/main" id="{C0189DB5-F0BB-8A9E-F492-3C4676A695FB}"/>
              </a:ext>
            </a:extLst>
          </p:cNvPr>
          <p:cNvSpPr txBox="1"/>
          <p:nvPr/>
        </p:nvSpPr>
        <p:spPr>
          <a:xfrm>
            <a:off x="1986454" y="2908601"/>
            <a:ext cx="1817796" cy="400110"/>
          </a:xfrm>
          <a:prstGeom prst="rect">
            <a:avLst/>
          </a:prstGeom>
          <a:noFill/>
        </p:spPr>
        <p:txBody>
          <a:bodyPr wrap="square" rtlCol="0">
            <a:spAutoFit/>
          </a:bodyPr>
          <a:lstStyle/>
          <a:p>
            <a:r>
              <a:rPr lang="en-US" sz="2000" b="1" dirty="0">
                <a:solidFill>
                  <a:schemeClr val="bg1"/>
                </a:solidFill>
                <a:latin typeface="Helvetica" pitchFamily="2" charset="0"/>
              </a:rPr>
              <a:t>$60,000 MXN</a:t>
            </a:r>
            <a:endParaRPr lang="en-MX" sz="2000" b="1" dirty="0">
              <a:solidFill>
                <a:schemeClr val="bg1"/>
              </a:solidFill>
              <a:latin typeface="Helvetica" pitchFamily="2" charset="0"/>
            </a:endParaRPr>
          </a:p>
        </p:txBody>
      </p:sp>
      <p:sp>
        <p:nvSpPr>
          <p:cNvPr id="20" name="TextBox 19">
            <a:extLst>
              <a:ext uri="{FF2B5EF4-FFF2-40B4-BE49-F238E27FC236}">
                <a16:creationId xmlns:a16="http://schemas.microsoft.com/office/drawing/2014/main" id="{3B77A3A8-9132-B8FC-1559-FCDA3CB27847}"/>
              </a:ext>
            </a:extLst>
          </p:cNvPr>
          <p:cNvSpPr txBox="1"/>
          <p:nvPr/>
        </p:nvSpPr>
        <p:spPr>
          <a:xfrm>
            <a:off x="1965432" y="2539269"/>
            <a:ext cx="2522481" cy="369332"/>
          </a:xfrm>
          <a:prstGeom prst="rect">
            <a:avLst/>
          </a:prstGeom>
          <a:noFill/>
        </p:spPr>
        <p:txBody>
          <a:bodyPr wrap="square" rtlCol="0">
            <a:spAutoFit/>
          </a:bodyPr>
          <a:lstStyle/>
          <a:p>
            <a:r>
              <a:rPr lang="en-US" b="1" dirty="0">
                <a:solidFill>
                  <a:srgbClr val="8E92A9"/>
                </a:solidFill>
                <a:latin typeface="Helvetica" pitchFamily="2" charset="0"/>
              </a:rPr>
              <a:t>Ahorro Actual</a:t>
            </a:r>
            <a:endParaRPr lang="en-MX" b="1" dirty="0">
              <a:solidFill>
                <a:srgbClr val="8E92A9"/>
              </a:solidFill>
              <a:latin typeface="Helvetica" pitchFamily="2" charset="0"/>
            </a:endParaRPr>
          </a:p>
        </p:txBody>
      </p:sp>
      <p:sp>
        <p:nvSpPr>
          <p:cNvPr id="2" name="TextBox 1">
            <a:extLst>
              <a:ext uri="{FF2B5EF4-FFF2-40B4-BE49-F238E27FC236}">
                <a16:creationId xmlns:a16="http://schemas.microsoft.com/office/drawing/2014/main" id="{F638B01C-31E9-394B-FCD1-F1CCC4A9329C}"/>
              </a:ext>
            </a:extLst>
          </p:cNvPr>
          <p:cNvSpPr txBox="1"/>
          <p:nvPr/>
        </p:nvSpPr>
        <p:spPr>
          <a:xfrm>
            <a:off x="1815142" y="4748704"/>
            <a:ext cx="8742052" cy="307777"/>
          </a:xfrm>
          <a:prstGeom prst="rect">
            <a:avLst/>
          </a:prstGeom>
          <a:noFill/>
        </p:spPr>
        <p:txBody>
          <a:bodyPr wrap="square" rtlCol="0">
            <a:spAutoFit/>
          </a:bodyPr>
          <a:lstStyle/>
          <a:p>
            <a:r>
              <a:rPr lang="en-US" sz="1400" dirty="0">
                <a:solidFill>
                  <a:srgbClr val="8E92A9"/>
                </a:solidFill>
                <a:latin typeface="Helvetica" pitchFamily="2" charset="0"/>
              </a:rPr>
              <a:t>Meta objetivo de ahorro deseado para el retiro para garantizar sueños, metas de acuerdo a tus expectativas </a:t>
            </a:r>
            <a:endParaRPr lang="en-MX" sz="1400" dirty="0">
              <a:solidFill>
                <a:srgbClr val="8E92A9"/>
              </a:solidFill>
              <a:latin typeface="Helvetica" pitchFamily="2" charset="0"/>
            </a:endParaRPr>
          </a:p>
        </p:txBody>
      </p:sp>
      <p:sp>
        <p:nvSpPr>
          <p:cNvPr id="3" name="TextBox 2">
            <a:extLst>
              <a:ext uri="{FF2B5EF4-FFF2-40B4-BE49-F238E27FC236}">
                <a16:creationId xmlns:a16="http://schemas.microsoft.com/office/drawing/2014/main" id="{897871C4-28CB-6856-BA89-0017A58404F9}"/>
              </a:ext>
            </a:extLst>
          </p:cNvPr>
          <p:cNvSpPr txBox="1"/>
          <p:nvPr/>
        </p:nvSpPr>
        <p:spPr>
          <a:xfrm>
            <a:off x="1815142" y="5032486"/>
            <a:ext cx="8369382" cy="307777"/>
          </a:xfrm>
          <a:prstGeom prst="rect">
            <a:avLst/>
          </a:prstGeom>
          <a:noFill/>
        </p:spPr>
        <p:txBody>
          <a:bodyPr wrap="square" rtlCol="0">
            <a:spAutoFit/>
          </a:bodyPr>
          <a:lstStyle/>
          <a:p>
            <a:r>
              <a:rPr lang="en-US" sz="1400" dirty="0">
                <a:solidFill>
                  <a:srgbClr val="8E92A9"/>
                </a:solidFill>
                <a:latin typeface="Helvetica" pitchFamily="2" charset="0"/>
              </a:rPr>
              <a:t>Cantidad ahorrada actualmente frente a la meta objetivo de ahorro deseado para el retiro</a:t>
            </a:r>
            <a:endParaRPr lang="en-MX" sz="1400" dirty="0">
              <a:solidFill>
                <a:srgbClr val="8E92A9"/>
              </a:solidFill>
              <a:latin typeface="Helvetica" pitchFamily="2" charset="0"/>
            </a:endParaRPr>
          </a:p>
        </p:txBody>
      </p:sp>
      <p:sp>
        <p:nvSpPr>
          <p:cNvPr id="7" name="Rectangle 6">
            <a:extLst>
              <a:ext uri="{FF2B5EF4-FFF2-40B4-BE49-F238E27FC236}">
                <a16:creationId xmlns:a16="http://schemas.microsoft.com/office/drawing/2014/main" id="{C4C22E4B-3BDB-ED91-0FD0-A9C026A79DBE}"/>
              </a:ext>
            </a:extLst>
          </p:cNvPr>
          <p:cNvSpPr/>
          <p:nvPr/>
        </p:nvSpPr>
        <p:spPr>
          <a:xfrm>
            <a:off x="1636463" y="4830905"/>
            <a:ext cx="178679" cy="153889"/>
          </a:xfrm>
          <a:prstGeom prst="rect">
            <a:avLst/>
          </a:prstGeom>
          <a:solidFill>
            <a:srgbClr val="95F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solidFill>
                <a:schemeClr val="accent2"/>
              </a:solidFill>
            </a:endParaRPr>
          </a:p>
        </p:txBody>
      </p:sp>
      <p:sp>
        <p:nvSpPr>
          <p:cNvPr id="33" name="Rectangle 32">
            <a:extLst>
              <a:ext uri="{FF2B5EF4-FFF2-40B4-BE49-F238E27FC236}">
                <a16:creationId xmlns:a16="http://schemas.microsoft.com/office/drawing/2014/main" id="{C51F7F27-E5C7-9865-23DA-A3A724233C63}"/>
              </a:ext>
            </a:extLst>
          </p:cNvPr>
          <p:cNvSpPr/>
          <p:nvPr/>
        </p:nvSpPr>
        <p:spPr>
          <a:xfrm>
            <a:off x="1636463" y="5104174"/>
            <a:ext cx="178679" cy="153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solidFill>
                <a:schemeClr val="accent2"/>
              </a:solidFill>
            </a:endParaRPr>
          </a:p>
        </p:txBody>
      </p:sp>
      <p:sp>
        <p:nvSpPr>
          <p:cNvPr id="37" name="Rectangle 36">
            <a:extLst>
              <a:ext uri="{FF2B5EF4-FFF2-40B4-BE49-F238E27FC236}">
                <a16:creationId xmlns:a16="http://schemas.microsoft.com/office/drawing/2014/main" id="{08648368-9D0A-D3D6-D969-E696046E4F50}"/>
              </a:ext>
            </a:extLst>
          </p:cNvPr>
          <p:cNvSpPr/>
          <p:nvPr/>
        </p:nvSpPr>
        <p:spPr>
          <a:xfrm>
            <a:off x="6767511" y="1992485"/>
            <a:ext cx="3310761" cy="430924"/>
          </a:xfrm>
          <a:prstGeom prst="rect">
            <a:avLst/>
          </a:prstGeom>
          <a:gradFill flip="none" rotWithShape="1">
            <a:gsLst>
              <a:gs pos="0">
                <a:srgbClr val="FF0000"/>
              </a:gs>
              <a:gs pos="25000">
                <a:schemeClr val="accent2"/>
              </a:gs>
              <a:gs pos="50000">
                <a:schemeClr val="accent4">
                  <a:lumMod val="60000"/>
                  <a:lumOff val="40000"/>
                </a:schemeClr>
              </a:gs>
              <a:gs pos="75000">
                <a:srgbClr val="D4D57A"/>
              </a:gs>
              <a:gs pos="100000">
                <a:srgbClr val="95FF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sz="2800">
              <a:solidFill>
                <a:schemeClr val="accent2"/>
              </a:solidFill>
            </a:endParaRPr>
          </a:p>
        </p:txBody>
      </p:sp>
      <p:sp>
        <p:nvSpPr>
          <p:cNvPr id="38" name="TextBox 37">
            <a:extLst>
              <a:ext uri="{FF2B5EF4-FFF2-40B4-BE49-F238E27FC236}">
                <a16:creationId xmlns:a16="http://schemas.microsoft.com/office/drawing/2014/main" id="{03756E95-7767-D411-17D6-C597AAF39EEA}"/>
              </a:ext>
            </a:extLst>
          </p:cNvPr>
          <p:cNvSpPr txBox="1"/>
          <p:nvPr/>
        </p:nvSpPr>
        <p:spPr>
          <a:xfrm>
            <a:off x="6767511" y="1976574"/>
            <a:ext cx="3289739" cy="461665"/>
          </a:xfrm>
          <a:prstGeom prst="rect">
            <a:avLst/>
          </a:prstGeom>
          <a:noFill/>
        </p:spPr>
        <p:txBody>
          <a:bodyPr wrap="square" rtlCol="0">
            <a:spAutoFit/>
          </a:bodyPr>
          <a:lstStyle/>
          <a:p>
            <a:pPr algn="ctr"/>
            <a:r>
              <a:rPr lang="en-US" sz="2400" b="1" dirty="0">
                <a:solidFill>
                  <a:schemeClr val="bg1"/>
                </a:solidFill>
                <a:latin typeface="Helvetica" pitchFamily="2" charset="0"/>
              </a:rPr>
              <a:t>0.5%</a:t>
            </a:r>
            <a:endParaRPr lang="en-MX" sz="2400" b="1" dirty="0">
              <a:solidFill>
                <a:schemeClr val="bg1"/>
              </a:solidFill>
              <a:latin typeface="Helvetica" pitchFamily="2" charset="0"/>
            </a:endParaRPr>
          </a:p>
        </p:txBody>
      </p:sp>
      <p:pic>
        <p:nvPicPr>
          <p:cNvPr id="39" name="Picture 38">
            <a:extLst>
              <a:ext uri="{FF2B5EF4-FFF2-40B4-BE49-F238E27FC236}">
                <a16:creationId xmlns:a16="http://schemas.microsoft.com/office/drawing/2014/main" id="{771CE707-9ABD-768C-5257-60823B1D9563}"/>
              </a:ext>
            </a:extLst>
          </p:cNvPr>
          <p:cNvPicPr>
            <a:picLocks noChangeAspect="1"/>
          </p:cNvPicPr>
          <p:nvPr/>
        </p:nvPicPr>
        <p:blipFill>
          <a:blip r:embed="rId2"/>
          <a:stretch>
            <a:fillRect/>
          </a:stretch>
        </p:blipFill>
        <p:spPr>
          <a:xfrm rot="5400000">
            <a:off x="6764269" y="1731402"/>
            <a:ext cx="165930" cy="282082"/>
          </a:xfrm>
          <a:prstGeom prst="rect">
            <a:avLst/>
          </a:prstGeom>
        </p:spPr>
      </p:pic>
      <p:pic>
        <p:nvPicPr>
          <p:cNvPr id="6" name="Picture 5">
            <a:extLst>
              <a:ext uri="{FF2B5EF4-FFF2-40B4-BE49-F238E27FC236}">
                <a16:creationId xmlns:a16="http://schemas.microsoft.com/office/drawing/2014/main" id="{585233EC-59D1-7F0E-9D64-A713F5C6E57E}"/>
              </a:ext>
            </a:extLst>
          </p:cNvPr>
          <p:cNvPicPr>
            <a:picLocks noChangeAspect="1"/>
          </p:cNvPicPr>
          <p:nvPr/>
        </p:nvPicPr>
        <p:blipFill>
          <a:blip r:embed="rId3"/>
          <a:stretch>
            <a:fillRect/>
          </a:stretch>
        </p:blipFill>
        <p:spPr>
          <a:xfrm>
            <a:off x="7991643" y="3335373"/>
            <a:ext cx="841473" cy="841473"/>
          </a:xfrm>
          <a:prstGeom prst="rect">
            <a:avLst/>
          </a:prstGeom>
        </p:spPr>
      </p:pic>
      <p:sp>
        <p:nvSpPr>
          <p:cNvPr id="5" name="TextBox 4">
            <a:extLst>
              <a:ext uri="{FF2B5EF4-FFF2-40B4-BE49-F238E27FC236}">
                <a16:creationId xmlns:a16="http://schemas.microsoft.com/office/drawing/2014/main" id="{08B8B244-29C4-032D-2441-9D032121673C}"/>
              </a:ext>
            </a:extLst>
          </p:cNvPr>
          <p:cNvSpPr txBox="1"/>
          <p:nvPr/>
        </p:nvSpPr>
        <p:spPr>
          <a:xfrm>
            <a:off x="6766032" y="2539269"/>
            <a:ext cx="3310761" cy="369332"/>
          </a:xfrm>
          <a:prstGeom prst="rect">
            <a:avLst/>
          </a:prstGeom>
          <a:noFill/>
        </p:spPr>
        <p:txBody>
          <a:bodyPr wrap="square" rtlCol="0">
            <a:spAutoFit/>
          </a:bodyPr>
          <a:lstStyle/>
          <a:p>
            <a:r>
              <a:rPr lang="en-US" b="1" dirty="0">
                <a:solidFill>
                  <a:srgbClr val="8E92A9"/>
                </a:solidFill>
                <a:latin typeface="Helvetica" pitchFamily="2" charset="0"/>
              </a:rPr>
              <a:t>Tu </a:t>
            </a:r>
            <a:r>
              <a:rPr lang="en-US" b="1" dirty="0" err="1">
                <a:solidFill>
                  <a:srgbClr val="8E92A9"/>
                </a:solidFill>
                <a:latin typeface="Helvetica" pitchFamily="2" charset="0"/>
              </a:rPr>
              <a:t>ahorro</a:t>
            </a:r>
            <a:r>
              <a:rPr lang="en-US" b="1" dirty="0">
                <a:solidFill>
                  <a:srgbClr val="8E92A9"/>
                </a:solidFill>
                <a:latin typeface="Helvetica" pitchFamily="2" charset="0"/>
              </a:rPr>
              <a:t> al día de hoy</a:t>
            </a:r>
            <a:endParaRPr lang="en-MX" b="1" dirty="0">
              <a:solidFill>
                <a:srgbClr val="8E92A9"/>
              </a:solidFill>
              <a:latin typeface="Helvetica" pitchFamily="2" charset="0"/>
            </a:endParaRPr>
          </a:p>
        </p:txBody>
      </p:sp>
    </p:spTree>
    <p:extLst>
      <p:ext uri="{BB962C8B-B14F-4D97-AF65-F5344CB8AC3E}">
        <p14:creationId xmlns:p14="http://schemas.microsoft.com/office/powerpoint/2010/main" val="345640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4E6066-0CDC-44C9-4FA9-D6DF4E6237F9}"/>
              </a:ext>
            </a:extLst>
          </p:cNvPr>
          <p:cNvSpPr txBox="1"/>
          <p:nvPr/>
        </p:nvSpPr>
        <p:spPr>
          <a:xfrm>
            <a:off x="1815142" y="773292"/>
            <a:ext cx="8540694" cy="523220"/>
          </a:xfrm>
          <a:prstGeom prst="rect">
            <a:avLst/>
          </a:prstGeom>
          <a:noFill/>
        </p:spPr>
        <p:txBody>
          <a:bodyPr wrap="square" rtlCol="0">
            <a:spAutoFit/>
          </a:bodyPr>
          <a:lstStyle/>
          <a:p>
            <a:pPr algn="ctr"/>
            <a:r>
              <a:rPr lang="en-US" sz="2800" b="1" dirty="0">
                <a:solidFill>
                  <a:srgbClr val="8E92A9"/>
                </a:solidFill>
                <a:latin typeface="Helvetica" pitchFamily="2" charset="0"/>
              </a:rPr>
              <a:t>Ciclo de la Vida</a:t>
            </a:r>
            <a:endParaRPr lang="en-MX" sz="2800" b="1" dirty="0">
              <a:solidFill>
                <a:srgbClr val="8E92A9"/>
              </a:solidFill>
              <a:latin typeface="Helvetica" pitchFamily="2" charset="0"/>
            </a:endParaRPr>
          </a:p>
        </p:txBody>
      </p:sp>
      <p:graphicFrame>
        <p:nvGraphicFramePr>
          <p:cNvPr id="5" name="Chart 4">
            <a:extLst>
              <a:ext uri="{FF2B5EF4-FFF2-40B4-BE49-F238E27FC236}">
                <a16:creationId xmlns:a16="http://schemas.microsoft.com/office/drawing/2014/main" id="{A84E9DAD-F38E-5257-B273-1C70E859C7B8}"/>
              </a:ext>
            </a:extLst>
          </p:cNvPr>
          <p:cNvGraphicFramePr/>
          <p:nvPr>
            <p:extLst>
              <p:ext uri="{D42A27DB-BD31-4B8C-83A1-F6EECF244321}">
                <p14:modId xmlns:p14="http://schemas.microsoft.com/office/powerpoint/2010/main" val="2807442524"/>
              </p:ext>
            </p:extLst>
          </p:nvPr>
        </p:nvGraphicFramePr>
        <p:xfrm>
          <a:off x="2842740" y="1507524"/>
          <a:ext cx="6506519" cy="438367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F41EB1A-E963-526B-8564-8D45E0CD733C}"/>
              </a:ext>
            </a:extLst>
          </p:cNvPr>
          <p:cNvSpPr txBox="1"/>
          <p:nvPr/>
        </p:nvSpPr>
        <p:spPr>
          <a:xfrm>
            <a:off x="5907394" y="1729947"/>
            <a:ext cx="356188" cy="461665"/>
          </a:xfrm>
          <a:prstGeom prst="rect">
            <a:avLst/>
          </a:prstGeom>
          <a:noFill/>
        </p:spPr>
        <p:txBody>
          <a:bodyPr wrap="none" rtlCol="0">
            <a:spAutoFit/>
          </a:bodyPr>
          <a:lstStyle/>
          <a:p>
            <a:pPr algn="ctr"/>
            <a:r>
              <a:rPr lang="en-MX" sz="2400" b="1">
                <a:solidFill>
                  <a:schemeClr val="bg1"/>
                </a:solidFill>
                <a:latin typeface="Helvetica" pitchFamily="2" charset="0"/>
              </a:rPr>
              <a:t>0</a:t>
            </a:r>
          </a:p>
        </p:txBody>
      </p:sp>
      <p:sp>
        <p:nvSpPr>
          <p:cNvPr id="9" name="TextBox 8">
            <a:extLst>
              <a:ext uri="{FF2B5EF4-FFF2-40B4-BE49-F238E27FC236}">
                <a16:creationId xmlns:a16="http://schemas.microsoft.com/office/drawing/2014/main" id="{AA4AF395-465C-17B0-36B6-DBA971B477C0}"/>
              </a:ext>
            </a:extLst>
          </p:cNvPr>
          <p:cNvSpPr txBox="1"/>
          <p:nvPr/>
        </p:nvSpPr>
        <p:spPr>
          <a:xfrm>
            <a:off x="5821635" y="5276336"/>
            <a:ext cx="527710" cy="461665"/>
          </a:xfrm>
          <a:prstGeom prst="rect">
            <a:avLst/>
          </a:prstGeom>
          <a:noFill/>
        </p:spPr>
        <p:txBody>
          <a:bodyPr wrap="none" rtlCol="0">
            <a:spAutoFit/>
          </a:bodyPr>
          <a:lstStyle/>
          <a:p>
            <a:pPr algn="ctr"/>
            <a:r>
              <a:rPr lang="en-MX" sz="2400" b="1">
                <a:solidFill>
                  <a:schemeClr val="bg1"/>
                </a:solidFill>
                <a:latin typeface="Helvetica" pitchFamily="2" charset="0"/>
              </a:rPr>
              <a:t>50</a:t>
            </a:r>
          </a:p>
        </p:txBody>
      </p:sp>
      <p:sp>
        <p:nvSpPr>
          <p:cNvPr id="10" name="TextBox 9">
            <a:extLst>
              <a:ext uri="{FF2B5EF4-FFF2-40B4-BE49-F238E27FC236}">
                <a16:creationId xmlns:a16="http://schemas.microsoft.com/office/drawing/2014/main" id="{EDCB7DD9-243F-BB6D-686B-A26934053FCA}"/>
              </a:ext>
            </a:extLst>
          </p:cNvPr>
          <p:cNvSpPr txBox="1"/>
          <p:nvPr/>
        </p:nvSpPr>
        <p:spPr>
          <a:xfrm>
            <a:off x="7638078" y="3373396"/>
            <a:ext cx="527709" cy="461665"/>
          </a:xfrm>
          <a:prstGeom prst="rect">
            <a:avLst/>
          </a:prstGeom>
          <a:noFill/>
        </p:spPr>
        <p:txBody>
          <a:bodyPr wrap="none" rtlCol="0">
            <a:spAutoFit/>
          </a:bodyPr>
          <a:lstStyle/>
          <a:p>
            <a:pPr algn="ctr"/>
            <a:r>
              <a:rPr lang="en-MX" sz="2400" b="1">
                <a:solidFill>
                  <a:schemeClr val="bg1"/>
                </a:solidFill>
                <a:latin typeface="Helvetica" pitchFamily="2" charset="0"/>
              </a:rPr>
              <a:t>25</a:t>
            </a:r>
          </a:p>
        </p:txBody>
      </p:sp>
      <p:sp>
        <p:nvSpPr>
          <p:cNvPr id="11" name="TextBox 10">
            <a:extLst>
              <a:ext uri="{FF2B5EF4-FFF2-40B4-BE49-F238E27FC236}">
                <a16:creationId xmlns:a16="http://schemas.microsoft.com/office/drawing/2014/main" id="{B8B3904D-154F-3C8F-57F2-120E63269782}"/>
              </a:ext>
            </a:extLst>
          </p:cNvPr>
          <p:cNvSpPr txBox="1"/>
          <p:nvPr/>
        </p:nvSpPr>
        <p:spPr>
          <a:xfrm>
            <a:off x="4054619" y="3373396"/>
            <a:ext cx="527709" cy="461665"/>
          </a:xfrm>
          <a:prstGeom prst="rect">
            <a:avLst/>
          </a:prstGeom>
          <a:noFill/>
        </p:spPr>
        <p:txBody>
          <a:bodyPr wrap="none" rtlCol="0">
            <a:spAutoFit/>
          </a:bodyPr>
          <a:lstStyle/>
          <a:p>
            <a:pPr algn="ctr"/>
            <a:r>
              <a:rPr lang="en-MX" sz="2400" b="1">
                <a:solidFill>
                  <a:schemeClr val="bg1"/>
                </a:solidFill>
                <a:latin typeface="Helvetica" pitchFamily="2" charset="0"/>
              </a:rPr>
              <a:t>75</a:t>
            </a:r>
          </a:p>
        </p:txBody>
      </p:sp>
      <p:sp>
        <p:nvSpPr>
          <p:cNvPr id="14" name="TextBox 13">
            <a:extLst>
              <a:ext uri="{FF2B5EF4-FFF2-40B4-BE49-F238E27FC236}">
                <a16:creationId xmlns:a16="http://schemas.microsoft.com/office/drawing/2014/main" id="{07F0F93C-D43D-DB1D-2665-74441F8ABE93}"/>
              </a:ext>
            </a:extLst>
          </p:cNvPr>
          <p:cNvSpPr txBox="1"/>
          <p:nvPr/>
        </p:nvSpPr>
        <p:spPr>
          <a:xfrm>
            <a:off x="5197132" y="2615367"/>
            <a:ext cx="1826141" cy="1862048"/>
          </a:xfrm>
          <a:prstGeom prst="rect">
            <a:avLst/>
          </a:prstGeom>
          <a:noFill/>
        </p:spPr>
        <p:txBody>
          <a:bodyPr wrap="none" rtlCol="0">
            <a:spAutoFit/>
          </a:bodyPr>
          <a:lstStyle/>
          <a:p>
            <a:pPr algn="ctr"/>
            <a:r>
              <a:rPr lang="en-MX" sz="11500" b="1">
                <a:solidFill>
                  <a:srgbClr val="8E92A9"/>
                </a:solidFill>
                <a:latin typeface="Helvetica" pitchFamily="2" charset="0"/>
              </a:rPr>
              <a:t>31</a:t>
            </a:r>
            <a:endParaRPr lang="en-MX" sz="5400" b="1">
              <a:solidFill>
                <a:srgbClr val="8E92A9"/>
              </a:solidFill>
              <a:latin typeface="Helvetica" pitchFamily="2" charset="0"/>
            </a:endParaRPr>
          </a:p>
        </p:txBody>
      </p:sp>
      <p:sp>
        <p:nvSpPr>
          <p:cNvPr id="15" name="TextBox 14">
            <a:extLst>
              <a:ext uri="{FF2B5EF4-FFF2-40B4-BE49-F238E27FC236}">
                <a16:creationId xmlns:a16="http://schemas.microsoft.com/office/drawing/2014/main" id="{D4569F48-2743-AE4E-D4B7-DD7287006659}"/>
              </a:ext>
            </a:extLst>
          </p:cNvPr>
          <p:cNvSpPr txBox="1"/>
          <p:nvPr/>
        </p:nvSpPr>
        <p:spPr>
          <a:xfrm>
            <a:off x="5562657" y="3993941"/>
            <a:ext cx="1024639" cy="523220"/>
          </a:xfrm>
          <a:prstGeom prst="rect">
            <a:avLst/>
          </a:prstGeom>
          <a:noFill/>
        </p:spPr>
        <p:txBody>
          <a:bodyPr wrap="none" rtlCol="0">
            <a:spAutoFit/>
          </a:bodyPr>
          <a:lstStyle/>
          <a:p>
            <a:pPr algn="ctr"/>
            <a:r>
              <a:rPr lang="en-MX" sz="2800" b="1">
                <a:solidFill>
                  <a:srgbClr val="8E92A9"/>
                </a:solidFill>
                <a:latin typeface="Helvetica" pitchFamily="2" charset="0"/>
              </a:rPr>
              <a:t>años</a:t>
            </a:r>
            <a:endParaRPr lang="en-MX" sz="1100" b="1">
              <a:solidFill>
                <a:srgbClr val="8E92A9"/>
              </a:solidFill>
              <a:latin typeface="Helvetica" pitchFamily="2" charset="0"/>
            </a:endParaRPr>
          </a:p>
        </p:txBody>
      </p:sp>
      <p:pic>
        <p:nvPicPr>
          <p:cNvPr id="19" name="Picture 18">
            <a:extLst>
              <a:ext uri="{FF2B5EF4-FFF2-40B4-BE49-F238E27FC236}">
                <a16:creationId xmlns:a16="http://schemas.microsoft.com/office/drawing/2014/main" id="{9579078F-F245-2884-1A2B-690A64C103D9}"/>
              </a:ext>
            </a:extLst>
          </p:cNvPr>
          <p:cNvPicPr>
            <a:picLocks noChangeAspect="1"/>
          </p:cNvPicPr>
          <p:nvPr/>
        </p:nvPicPr>
        <p:blipFill>
          <a:blip r:embed="rId3"/>
          <a:stretch>
            <a:fillRect/>
          </a:stretch>
        </p:blipFill>
        <p:spPr>
          <a:xfrm rot="12594422">
            <a:off x="8033914" y="4589519"/>
            <a:ext cx="263745" cy="448368"/>
          </a:xfrm>
          <a:prstGeom prst="rect">
            <a:avLst/>
          </a:prstGeom>
        </p:spPr>
      </p:pic>
    </p:spTree>
    <p:extLst>
      <p:ext uri="{BB962C8B-B14F-4D97-AF65-F5344CB8AC3E}">
        <p14:creationId xmlns:p14="http://schemas.microsoft.com/office/powerpoint/2010/main" val="323499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787ACF-28A5-D8F2-CEC4-ACFC1F6AD501}"/>
              </a:ext>
            </a:extLst>
          </p:cNvPr>
          <p:cNvGrpSpPr/>
          <p:nvPr/>
        </p:nvGrpSpPr>
        <p:grpSpPr>
          <a:xfrm>
            <a:off x="3134707" y="3095424"/>
            <a:ext cx="5894173" cy="1062681"/>
            <a:chOff x="3134707" y="3095424"/>
            <a:chExt cx="5894173" cy="1062681"/>
          </a:xfrm>
        </p:grpSpPr>
        <p:sp>
          <p:nvSpPr>
            <p:cNvPr id="3" name="Rectangle 2">
              <a:extLst>
                <a:ext uri="{FF2B5EF4-FFF2-40B4-BE49-F238E27FC236}">
                  <a16:creationId xmlns:a16="http://schemas.microsoft.com/office/drawing/2014/main" id="{7B5320FC-9D63-48C6-0AE3-6F1C64356349}"/>
                </a:ext>
              </a:extLst>
            </p:cNvPr>
            <p:cNvSpPr/>
            <p:nvPr/>
          </p:nvSpPr>
          <p:spPr>
            <a:xfrm>
              <a:off x="3134707" y="3095424"/>
              <a:ext cx="5894173" cy="1062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 name="TextBox 1">
              <a:extLst>
                <a:ext uri="{FF2B5EF4-FFF2-40B4-BE49-F238E27FC236}">
                  <a16:creationId xmlns:a16="http://schemas.microsoft.com/office/drawing/2014/main" id="{E3C5F9E5-83E1-1143-C68A-166877B9EF9E}"/>
                </a:ext>
              </a:extLst>
            </p:cNvPr>
            <p:cNvSpPr txBox="1"/>
            <p:nvPr/>
          </p:nvSpPr>
          <p:spPr>
            <a:xfrm>
              <a:off x="3309020" y="3134351"/>
              <a:ext cx="5573962" cy="1015663"/>
            </a:xfrm>
            <a:prstGeom prst="rect">
              <a:avLst/>
            </a:prstGeom>
            <a:noFill/>
          </p:spPr>
          <p:txBody>
            <a:bodyPr wrap="none" rtlCol="0">
              <a:spAutoFit/>
            </a:bodyPr>
            <a:lstStyle/>
            <a:p>
              <a:pPr algn="ctr"/>
              <a:r>
                <a:rPr lang="en-MX" sz="6000" b="1">
                  <a:solidFill>
                    <a:schemeClr val="bg1"/>
                  </a:solidFill>
                  <a:latin typeface="Helvetica" pitchFamily="2" charset="0"/>
                </a:rPr>
                <a:t>$48,000 al mes</a:t>
              </a:r>
              <a:endParaRPr lang="en-MX" sz="2800" b="1">
                <a:solidFill>
                  <a:schemeClr val="bg1"/>
                </a:solidFill>
                <a:latin typeface="Helvetica" pitchFamily="2" charset="0"/>
              </a:endParaRPr>
            </a:p>
          </p:txBody>
        </p:sp>
      </p:grpSp>
      <p:sp>
        <p:nvSpPr>
          <p:cNvPr id="6" name="TextBox 5">
            <a:extLst>
              <a:ext uri="{FF2B5EF4-FFF2-40B4-BE49-F238E27FC236}">
                <a16:creationId xmlns:a16="http://schemas.microsoft.com/office/drawing/2014/main" id="{A07F915F-A044-EB01-35BB-5BE282B43A4C}"/>
              </a:ext>
            </a:extLst>
          </p:cNvPr>
          <p:cNvSpPr txBox="1"/>
          <p:nvPr/>
        </p:nvSpPr>
        <p:spPr>
          <a:xfrm>
            <a:off x="1811446" y="4365996"/>
            <a:ext cx="8540694" cy="954107"/>
          </a:xfrm>
          <a:prstGeom prst="rect">
            <a:avLst/>
          </a:prstGeom>
          <a:noFill/>
        </p:spPr>
        <p:txBody>
          <a:bodyPr wrap="square" rtlCol="0">
            <a:spAutoFit/>
          </a:bodyPr>
          <a:lstStyle/>
          <a:p>
            <a:pPr algn="ctr"/>
            <a:r>
              <a:rPr lang="en-US" sz="2800" b="1" dirty="0">
                <a:solidFill>
                  <a:srgbClr val="8E92A9"/>
                </a:solidFill>
                <a:latin typeface="Helvetica" pitchFamily="2" charset="0"/>
              </a:rPr>
              <a:t>¿Qué crees que hubiera pasado si hubieramos </a:t>
            </a:r>
            <a:r>
              <a:rPr lang="en-US" sz="2800" b="1" dirty="0">
                <a:solidFill>
                  <a:srgbClr val="3E99FA"/>
                </a:solidFill>
                <a:latin typeface="Helvetica" pitchFamily="2" charset="0"/>
              </a:rPr>
              <a:t>comenzado a ahorrar </a:t>
            </a:r>
            <a:r>
              <a:rPr lang="en-US" sz="2800" b="1" dirty="0">
                <a:solidFill>
                  <a:srgbClr val="8E92A9"/>
                </a:solidFill>
                <a:latin typeface="Helvetica" pitchFamily="2" charset="0"/>
              </a:rPr>
              <a:t>hace 5 años?</a:t>
            </a:r>
            <a:endParaRPr lang="en-MX" sz="2800" b="1" dirty="0">
              <a:solidFill>
                <a:srgbClr val="8E92A9"/>
              </a:solidFill>
              <a:latin typeface="Helvetica" pitchFamily="2" charset="0"/>
            </a:endParaRPr>
          </a:p>
        </p:txBody>
      </p:sp>
      <p:pic>
        <p:nvPicPr>
          <p:cNvPr id="7" name="Picture 6">
            <a:extLst>
              <a:ext uri="{FF2B5EF4-FFF2-40B4-BE49-F238E27FC236}">
                <a16:creationId xmlns:a16="http://schemas.microsoft.com/office/drawing/2014/main" id="{6120999B-05FD-FD22-B75D-E591C87B97FB}"/>
              </a:ext>
            </a:extLst>
          </p:cNvPr>
          <p:cNvPicPr>
            <a:picLocks noChangeAspect="1"/>
          </p:cNvPicPr>
          <p:nvPr/>
        </p:nvPicPr>
        <p:blipFill>
          <a:blip r:embed="rId2"/>
          <a:stretch>
            <a:fillRect/>
          </a:stretch>
        </p:blipFill>
        <p:spPr>
          <a:xfrm>
            <a:off x="5250420" y="979327"/>
            <a:ext cx="1691159" cy="1908206"/>
          </a:xfrm>
          <a:prstGeom prst="rect">
            <a:avLst/>
          </a:prstGeom>
        </p:spPr>
      </p:pic>
    </p:spTree>
    <p:extLst>
      <p:ext uri="{BB962C8B-B14F-4D97-AF65-F5344CB8AC3E}">
        <p14:creationId xmlns:p14="http://schemas.microsoft.com/office/powerpoint/2010/main" val="38427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63B9F3-4AD2-C074-C198-DCC59D7F0A03}"/>
              </a:ext>
            </a:extLst>
          </p:cNvPr>
          <p:cNvPicPr>
            <a:picLocks noChangeAspect="1"/>
          </p:cNvPicPr>
          <p:nvPr/>
        </p:nvPicPr>
        <p:blipFill>
          <a:blip r:embed="rId2"/>
          <a:stretch>
            <a:fillRect/>
          </a:stretch>
        </p:blipFill>
        <p:spPr>
          <a:xfrm>
            <a:off x="-1" y="0"/>
            <a:ext cx="12193473" cy="6858000"/>
          </a:xfrm>
          <a:prstGeom prst="rect">
            <a:avLst/>
          </a:prstGeom>
        </p:spPr>
      </p:pic>
      <p:sp>
        <p:nvSpPr>
          <p:cNvPr id="4" name="TextBox 3">
            <a:extLst>
              <a:ext uri="{FF2B5EF4-FFF2-40B4-BE49-F238E27FC236}">
                <a16:creationId xmlns:a16="http://schemas.microsoft.com/office/drawing/2014/main" id="{4B4E6066-0CDC-44C9-4FA9-D6DF4E6237F9}"/>
              </a:ext>
            </a:extLst>
          </p:cNvPr>
          <p:cNvSpPr txBox="1"/>
          <p:nvPr/>
        </p:nvSpPr>
        <p:spPr>
          <a:xfrm>
            <a:off x="1825653" y="3075057"/>
            <a:ext cx="8540694" cy="707886"/>
          </a:xfrm>
          <a:prstGeom prst="rect">
            <a:avLst/>
          </a:prstGeom>
          <a:noFill/>
        </p:spPr>
        <p:txBody>
          <a:bodyPr wrap="square" rtlCol="0">
            <a:spAutoFit/>
          </a:bodyPr>
          <a:lstStyle/>
          <a:p>
            <a:pPr algn="ctr"/>
            <a:r>
              <a:rPr lang="en-US" sz="4000" b="1" dirty="0">
                <a:solidFill>
                  <a:srgbClr val="8E92A9"/>
                </a:solidFill>
                <a:latin typeface="Helvetica" pitchFamily="2" charset="0"/>
              </a:rPr>
              <a:t>Plan de Protección</a:t>
            </a:r>
            <a:endParaRPr lang="en-MX" sz="4000" b="1" dirty="0">
              <a:solidFill>
                <a:srgbClr val="8E92A9"/>
              </a:solidFill>
              <a:latin typeface="Helvetica" pitchFamily="2" charset="0"/>
            </a:endParaRPr>
          </a:p>
        </p:txBody>
      </p:sp>
    </p:spTree>
    <p:extLst>
      <p:ext uri="{BB962C8B-B14F-4D97-AF65-F5344CB8AC3E}">
        <p14:creationId xmlns:p14="http://schemas.microsoft.com/office/powerpoint/2010/main" val="2304430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75AA2E-43F1-3AC5-794F-50D83D135601}"/>
              </a:ext>
            </a:extLst>
          </p:cNvPr>
          <p:cNvSpPr/>
          <p:nvPr/>
        </p:nvSpPr>
        <p:spPr>
          <a:xfrm>
            <a:off x="4669149" y="5551820"/>
            <a:ext cx="2853702" cy="430924"/>
          </a:xfrm>
          <a:prstGeom prst="rect">
            <a:avLst/>
          </a:prstGeom>
          <a:solidFill>
            <a:srgbClr val="95F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X">
              <a:solidFill>
                <a:schemeClr val="accent2"/>
              </a:solidFill>
            </a:endParaRPr>
          </a:p>
        </p:txBody>
      </p:sp>
      <p:grpSp>
        <p:nvGrpSpPr>
          <p:cNvPr id="9" name="Group 8">
            <a:extLst>
              <a:ext uri="{FF2B5EF4-FFF2-40B4-BE49-F238E27FC236}">
                <a16:creationId xmlns:a16="http://schemas.microsoft.com/office/drawing/2014/main" id="{A5C968A6-CC17-D7F0-F48D-5DF3D4EC2C32}"/>
              </a:ext>
            </a:extLst>
          </p:cNvPr>
          <p:cNvGrpSpPr/>
          <p:nvPr/>
        </p:nvGrpSpPr>
        <p:grpSpPr>
          <a:xfrm>
            <a:off x="4669149" y="5567227"/>
            <a:ext cx="2853702" cy="677127"/>
            <a:chOff x="4669149" y="5567227"/>
            <a:chExt cx="2853702" cy="677127"/>
          </a:xfrm>
        </p:grpSpPr>
        <p:sp>
          <p:nvSpPr>
            <p:cNvPr id="5" name="TextBox 4">
              <a:extLst>
                <a:ext uri="{FF2B5EF4-FFF2-40B4-BE49-F238E27FC236}">
                  <a16:creationId xmlns:a16="http://schemas.microsoft.com/office/drawing/2014/main" id="{8FFBE466-C740-E5D0-EF0E-1DF85A7C983B}"/>
                </a:ext>
              </a:extLst>
            </p:cNvPr>
            <p:cNvSpPr txBox="1"/>
            <p:nvPr/>
          </p:nvSpPr>
          <p:spPr>
            <a:xfrm>
              <a:off x="4669149" y="5567227"/>
              <a:ext cx="2853702" cy="400110"/>
            </a:xfrm>
            <a:prstGeom prst="rect">
              <a:avLst/>
            </a:prstGeom>
            <a:noFill/>
          </p:spPr>
          <p:txBody>
            <a:bodyPr wrap="square" rtlCol="0">
              <a:spAutoFit/>
            </a:bodyPr>
            <a:lstStyle/>
            <a:p>
              <a:pPr algn="ctr"/>
              <a:r>
                <a:rPr lang="en-US" sz="2000" b="1" dirty="0">
                  <a:solidFill>
                    <a:srgbClr val="3A8530"/>
                  </a:solidFill>
                  <a:latin typeface="Helvetica" pitchFamily="2" charset="0"/>
                </a:rPr>
                <a:t>Valor UDI: $8.41 MXN*</a:t>
              </a:r>
              <a:endParaRPr lang="en-MX" sz="2000" b="1" dirty="0">
                <a:solidFill>
                  <a:srgbClr val="3A8530"/>
                </a:solidFill>
                <a:latin typeface="Helvetica" pitchFamily="2" charset="0"/>
              </a:endParaRPr>
            </a:p>
          </p:txBody>
        </p:sp>
        <p:sp>
          <p:nvSpPr>
            <p:cNvPr id="6" name="TextBox 5">
              <a:extLst>
                <a:ext uri="{FF2B5EF4-FFF2-40B4-BE49-F238E27FC236}">
                  <a16:creationId xmlns:a16="http://schemas.microsoft.com/office/drawing/2014/main" id="{B280C182-AD0E-BBCB-50AD-05C7620F8DB1}"/>
                </a:ext>
              </a:extLst>
            </p:cNvPr>
            <p:cNvSpPr txBox="1"/>
            <p:nvPr/>
          </p:nvSpPr>
          <p:spPr>
            <a:xfrm>
              <a:off x="4898725" y="5982744"/>
              <a:ext cx="2394549" cy="261610"/>
            </a:xfrm>
            <a:prstGeom prst="rect">
              <a:avLst/>
            </a:prstGeom>
            <a:noFill/>
          </p:spPr>
          <p:txBody>
            <a:bodyPr wrap="square" rtlCol="0">
              <a:spAutoFit/>
            </a:bodyPr>
            <a:lstStyle/>
            <a:p>
              <a:pPr algn="ctr"/>
              <a:r>
                <a:rPr lang="en-US" sz="1050" dirty="0">
                  <a:solidFill>
                    <a:srgbClr val="8E92A9"/>
                  </a:solidFill>
                  <a:latin typeface="Helvetica" pitchFamily="2" charset="0"/>
                </a:rPr>
                <a:t>*</a:t>
              </a:r>
              <a:r>
                <a:rPr lang="en-US" sz="1050" dirty="0" err="1">
                  <a:solidFill>
                    <a:srgbClr val="8E92A9"/>
                  </a:solidFill>
                  <a:latin typeface="Helvetica" pitchFamily="2" charset="0"/>
                </a:rPr>
                <a:t>Marzo</a:t>
              </a:r>
              <a:r>
                <a:rPr lang="en-US" sz="1050" dirty="0">
                  <a:solidFill>
                    <a:srgbClr val="8E92A9"/>
                  </a:solidFill>
                  <a:latin typeface="Helvetica" pitchFamily="2" charset="0"/>
                </a:rPr>
                <a:t> de 2025</a:t>
              </a:r>
              <a:endParaRPr lang="en-MX" sz="1050" dirty="0">
                <a:solidFill>
                  <a:srgbClr val="8E92A9"/>
                </a:solidFill>
                <a:latin typeface="Helvetica" pitchFamily="2" charset="0"/>
              </a:endParaRPr>
            </a:p>
          </p:txBody>
        </p:sp>
      </p:grpSp>
      <p:pic>
        <p:nvPicPr>
          <p:cNvPr id="4" name="Picture 3">
            <a:extLst>
              <a:ext uri="{FF2B5EF4-FFF2-40B4-BE49-F238E27FC236}">
                <a16:creationId xmlns:a16="http://schemas.microsoft.com/office/drawing/2014/main" id="{9705CD77-7A98-C923-A77B-F370336EADB8}"/>
              </a:ext>
            </a:extLst>
          </p:cNvPr>
          <p:cNvPicPr>
            <a:picLocks noChangeAspect="1"/>
          </p:cNvPicPr>
          <p:nvPr/>
        </p:nvPicPr>
        <p:blipFill>
          <a:blip r:embed="rId2"/>
          <a:stretch>
            <a:fillRect/>
          </a:stretch>
        </p:blipFill>
        <p:spPr>
          <a:xfrm>
            <a:off x="2209799" y="687698"/>
            <a:ext cx="7772400" cy="4602512"/>
          </a:xfrm>
          <a:prstGeom prst="rect">
            <a:avLst/>
          </a:prstGeom>
        </p:spPr>
      </p:pic>
    </p:spTree>
    <p:extLst>
      <p:ext uri="{BB962C8B-B14F-4D97-AF65-F5344CB8AC3E}">
        <p14:creationId xmlns:p14="http://schemas.microsoft.com/office/powerpoint/2010/main" val="8999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415571-9E42-FD09-DC84-9076BBFFDFC1}"/>
              </a:ext>
            </a:extLst>
          </p:cNvPr>
          <p:cNvSpPr txBox="1"/>
          <p:nvPr/>
        </p:nvSpPr>
        <p:spPr>
          <a:xfrm>
            <a:off x="1825653" y="619613"/>
            <a:ext cx="8540694" cy="707886"/>
          </a:xfrm>
          <a:prstGeom prst="rect">
            <a:avLst/>
          </a:prstGeom>
          <a:noFill/>
        </p:spPr>
        <p:txBody>
          <a:bodyPr wrap="square" rtlCol="0">
            <a:spAutoFit/>
          </a:bodyPr>
          <a:lstStyle/>
          <a:p>
            <a:pPr algn="ctr"/>
            <a:r>
              <a:rPr lang="en-US" sz="4000" b="1" dirty="0">
                <a:solidFill>
                  <a:srgbClr val="8E92A9"/>
                </a:solidFill>
                <a:latin typeface="Helvetica" pitchFamily="2" charset="0"/>
              </a:rPr>
              <a:t>Crecimiento UDI vs. USD</a:t>
            </a:r>
            <a:endParaRPr lang="en-MX" sz="4000" b="1" dirty="0">
              <a:solidFill>
                <a:srgbClr val="8E92A9"/>
              </a:solidFill>
              <a:latin typeface="Helvetica" pitchFamily="2" charset="0"/>
            </a:endParaRPr>
          </a:p>
        </p:txBody>
      </p:sp>
      <p:pic>
        <p:nvPicPr>
          <p:cNvPr id="4" name="Picture 3">
            <a:extLst>
              <a:ext uri="{FF2B5EF4-FFF2-40B4-BE49-F238E27FC236}">
                <a16:creationId xmlns:a16="http://schemas.microsoft.com/office/drawing/2014/main" id="{FD5937E6-97FA-A4CE-ECA3-B106F155626E}"/>
              </a:ext>
            </a:extLst>
          </p:cNvPr>
          <p:cNvPicPr>
            <a:picLocks noChangeAspect="1"/>
          </p:cNvPicPr>
          <p:nvPr/>
        </p:nvPicPr>
        <p:blipFill>
          <a:blip r:embed="rId2"/>
          <a:stretch>
            <a:fillRect/>
          </a:stretch>
        </p:blipFill>
        <p:spPr>
          <a:xfrm>
            <a:off x="1208156" y="3132207"/>
            <a:ext cx="3911600" cy="1130300"/>
          </a:xfrm>
          <a:prstGeom prst="rect">
            <a:avLst/>
          </a:prstGeom>
        </p:spPr>
      </p:pic>
      <p:pic>
        <p:nvPicPr>
          <p:cNvPr id="6" name="Picture 5">
            <a:extLst>
              <a:ext uri="{FF2B5EF4-FFF2-40B4-BE49-F238E27FC236}">
                <a16:creationId xmlns:a16="http://schemas.microsoft.com/office/drawing/2014/main" id="{20E5B784-F64D-9F51-851E-805AD1609C87}"/>
              </a:ext>
            </a:extLst>
          </p:cNvPr>
          <p:cNvPicPr>
            <a:picLocks noChangeAspect="1"/>
          </p:cNvPicPr>
          <p:nvPr/>
        </p:nvPicPr>
        <p:blipFill>
          <a:blip r:embed="rId3"/>
          <a:stretch>
            <a:fillRect/>
          </a:stretch>
        </p:blipFill>
        <p:spPr>
          <a:xfrm>
            <a:off x="5818256" y="1957457"/>
            <a:ext cx="5245100" cy="3479800"/>
          </a:xfrm>
          <a:prstGeom prst="rect">
            <a:avLst/>
          </a:prstGeom>
        </p:spPr>
      </p:pic>
    </p:spTree>
    <p:extLst>
      <p:ext uri="{BB962C8B-B14F-4D97-AF65-F5344CB8AC3E}">
        <p14:creationId xmlns:p14="http://schemas.microsoft.com/office/powerpoint/2010/main" val="346918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06AB5C-9A77-7463-0A1B-54AE734E1017}"/>
              </a:ext>
            </a:extLst>
          </p:cNvPr>
          <p:cNvPicPr>
            <a:picLocks noChangeAspect="1"/>
          </p:cNvPicPr>
          <p:nvPr/>
        </p:nvPicPr>
        <p:blipFill>
          <a:blip r:embed="rId2"/>
          <a:stretch>
            <a:fillRect/>
          </a:stretch>
        </p:blipFill>
        <p:spPr>
          <a:xfrm>
            <a:off x="-1" y="0"/>
            <a:ext cx="12193473" cy="6858000"/>
          </a:xfrm>
          <a:prstGeom prst="rect">
            <a:avLst/>
          </a:prstGeom>
        </p:spPr>
      </p:pic>
      <p:pic>
        <p:nvPicPr>
          <p:cNvPr id="7" name="Imagen 6">
            <a:extLst>
              <a:ext uri="{FF2B5EF4-FFF2-40B4-BE49-F238E27FC236}">
                <a16:creationId xmlns:a16="http://schemas.microsoft.com/office/drawing/2014/main" id="{3D9E0F19-613F-9E4E-8C1D-581AAEAEF531}"/>
              </a:ext>
            </a:extLst>
          </p:cNvPr>
          <p:cNvPicPr>
            <a:picLocks noChangeAspect="1"/>
          </p:cNvPicPr>
          <p:nvPr/>
        </p:nvPicPr>
        <p:blipFill>
          <a:blip r:embed="rId3"/>
          <a:stretch>
            <a:fillRect/>
          </a:stretch>
        </p:blipFill>
        <p:spPr>
          <a:xfrm>
            <a:off x="3270106" y="98560"/>
            <a:ext cx="8411610" cy="2280645"/>
          </a:xfrm>
          <a:prstGeom prst="rect">
            <a:avLst/>
          </a:prstGeom>
        </p:spPr>
      </p:pic>
      <p:pic>
        <p:nvPicPr>
          <p:cNvPr id="9" name="Imagen 8">
            <a:extLst>
              <a:ext uri="{FF2B5EF4-FFF2-40B4-BE49-F238E27FC236}">
                <a16:creationId xmlns:a16="http://schemas.microsoft.com/office/drawing/2014/main" id="{4BD941C6-7C9E-9E47-8C31-6E20F3BACE3E}"/>
              </a:ext>
            </a:extLst>
          </p:cNvPr>
          <p:cNvPicPr>
            <a:picLocks noChangeAspect="1"/>
          </p:cNvPicPr>
          <p:nvPr/>
        </p:nvPicPr>
        <p:blipFill>
          <a:blip r:embed="rId4"/>
          <a:stretch>
            <a:fillRect/>
          </a:stretch>
        </p:blipFill>
        <p:spPr>
          <a:xfrm>
            <a:off x="0" y="3802000"/>
            <a:ext cx="7983020" cy="1053442"/>
          </a:xfrm>
          <a:prstGeom prst="rect">
            <a:avLst/>
          </a:prstGeom>
        </p:spPr>
      </p:pic>
      <p:pic>
        <p:nvPicPr>
          <p:cNvPr id="11" name="Imagen 10">
            <a:extLst>
              <a:ext uri="{FF2B5EF4-FFF2-40B4-BE49-F238E27FC236}">
                <a16:creationId xmlns:a16="http://schemas.microsoft.com/office/drawing/2014/main" id="{DBF8478E-D2B2-774C-8253-3065B6B5DB7A}"/>
              </a:ext>
            </a:extLst>
          </p:cNvPr>
          <p:cNvPicPr>
            <a:picLocks noChangeAspect="1"/>
          </p:cNvPicPr>
          <p:nvPr/>
        </p:nvPicPr>
        <p:blipFill>
          <a:blip r:embed="rId5"/>
          <a:stretch>
            <a:fillRect/>
          </a:stretch>
        </p:blipFill>
        <p:spPr>
          <a:xfrm>
            <a:off x="153610" y="5639588"/>
            <a:ext cx="8411611" cy="1119852"/>
          </a:xfrm>
          <a:prstGeom prst="rect">
            <a:avLst/>
          </a:prstGeom>
        </p:spPr>
      </p:pic>
    </p:spTree>
    <p:extLst>
      <p:ext uri="{BB962C8B-B14F-4D97-AF65-F5344CB8AC3E}">
        <p14:creationId xmlns:p14="http://schemas.microsoft.com/office/powerpoint/2010/main" val="66103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63B9F3-4AD2-C074-C198-DCC59D7F0A03}"/>
              </a:ext>
            </a:extLst>
          </p:cNvPr>
          <p:cNvPicPr>
            <a:picLocks noChangeAspect="1"/>
          </p:cNvPicPr>
          <p:nvPr/>
        </p:nvPicPr>
        <p:blipFill>
          <a:blip r:embed="rId2"/>
          <a:stretch>
            <a:fillRect/>
          </a:stretch>
        </p:blipFill>
        <p:spPr>
          <a:xfrm>
            <a:off x="-1" y="0"/>
            <a:ext cx="12193473" cy="6858000"/>
          </a:xfrm>
          <a:prstGeom prst="rect">
            <a:avLst/>
          </a:prstGeom>
        </p:spPr>
      </p:pic>
      <p:sp>
        <p:nvSpPr>
          <p:cNvPr id="4" name="TextBox 3">
            <a:extLst>
              <a:ext uri="{FF2B5EF4-FFF2-40B4-BE49-F238E27FC236}">
                <a16:creationId xmlns:a16="http://schemas.microsoft.com/office/drawing/2014/main" id="{4B4E6066-0CDC-44C9-4FA9-D6DF4E6237F9}"/>
              </a:ext>
            </a:extLst>
          </p:cNvPr>
          <p:cNvSpPr txBox="1"/>
          <p:nvPr/>
        </p:nvSpPr>
        <p:spPr>
          <a:xfrm>
            <a:off x="1825653" y="3075057"/>
            <a:ext cx="8540694" cy="707886"/>
          </a:xfrm>
          <a:prstGeom prst="rect">
            <a:avLst/>
          </a:prstGeom>
          <a:noFill/>
        </p:spPr>
        <p:txBody>
          <a:bodyPr wrap="square" rtlCol="0">
            <a:spAutoFit/>
          </a:bodyPr>
          <a:lstStyle/>
          <a:p>
            <a:pPr algn="ctr"/>
            <a:r>
              <a:rPr lang="en-US" sz="4000" b="1" dirty="0">
                <a:solidFill>
                  <a:srgbClr val="8E92A9"/>
                </a:solidFill>
                <a:latin typeface="Helvetica" pitchFamily="2" charset="0"/>
              </a:rPr>
              <a:t>Protección y Ahorro</a:t>
            </a:r>
            <a:endParaRPr lang="en-MX" sz="4000" b="1" dirty="0">
              <a:solidFill>
                <a:srgbClr val="8E92A9"/>
              </a:solidFill>
              <a:latin typeface="Helvetica" pitchFamily="2" charset="0"/>
            </a:endParaRPr>
          </a:p>
        </p:txBody>
      </p:sp>
    </p:spTree>
    <p:extLst>
      <p:ext uri="{BB962C8B-B14F-4D97-AF65-F5344CB8AC3E}">
        <p14:creationId xmlns:p14="http://schemas.microsoft.com/office/powerpoint/2010/main" val="285002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9DAD0C-2AC6-C73D-9E24-57FC899F23FA}"/>
              </a:ext>
            </a:extLst>
          </p:cNvPr>
          <p:cNvSpPr txBox="1"/>
          <p:nvPr/>
        </p:nvSpPr>
        <p:spPr>
          <a:xfrm>
            <a:off x="666636" y="3082960"/>
            <a:ext cx="1869415" cy="400110"/>
          </a:xfrm>
          <a:prstGeom prst="rect">
            <a:avLst/>
          </a:prstGeom>
          <a:noFill/>
        </p:spPr>
        <p:txBody>
          <a:bodyPr wrap="square" rtlCol="0">
            <a:spAutoFit/>
          </a:bodyPr>
          <a:lstStyle/>
          <a:p>
            <a:pPr algn="ctr"/>
            <a:r>
              <a:rPr lang="en-US" sz="2000" dirty="0">
                <a:solidFill>
                  <a:srgbClr val="8E92A9"/>
                </a:solidFill>
                <a:latin typeface="Helvetica" pitchFamily="2" charset="0"/>
              </a:rPr>
              <a:t>Inversión Total</a:t>
            </a:r>
            <a:endParaRPr lang="en-MX" sz="2000" dirty="0">
              <a:solidFill>
                <a:srgbClr val="8E92A9"/>
              </a:solidFill>
              <a:latin typeface="Helvetica" pitchFamily="2" charset="0"/>
            </a:endParaRPr>
          </a:p>
        </p:txBody>
      </p:sp>
      <p:sp>
        <p:nvSpPr>
          <p:cNvPr id="2" name="TextBox 1">
            <a:extLst>
              <a:ext uri="{FF2B5EF4-FFF2-40B4-BE49-F238E27FC236}">
                <a16:creationId xmlns:a16="http://schemas.microsoft.com/office/drawing/2014/main" id="{04565F61-ABE9-5C90-9064-BEB80EFF19CB}"/>
              </a:ext>
            </a:extLst>
          </p:cNvPr>
          <p:cNvSpPr txBox="1"/>
          <p:nvPr/>
        </p:nvSpPr>
        <p:spPr>
          <a:xfrm>
            <a:off x="1825653" y="1508134"/>
            <a:ext cx="8540694" cy="707886"/>
          </a:xfrm>
          <a:prstGeom prst="rect">
            <a:avLst/>
          </a:prstGeom>
          <a:noFill/>
        </p:spPr>
        <p:txBody>
          <a:bodyPr wrap="square" rtlCol="0">
            <a:spAutoFit/>
          </a:bodyPr>
          <a:lstStyle/>
          <a:p>
            <a:pPr algn="ctr"/>
            <a:r>
              <a:rPr lang="en-US" sz="4000" b="1" dirty="0">
                <a:solidFill>
                  <a:srgbClr val="8E92A9"/>
                </a:solidFill>
                <a:latin typeface="Helvetica" pitchFamily="2" charset="0"/>
              </a:rPr>
              <a:t>Vida 10 Retiro Plus 65 años</a:t>
            </a:r>
            <a:endParaRPr lang="en-MX" sz="4000" b="1" dirty="0">
              <a:solidFill>
                <a:srgbClr val="8E92A9"/>
              </a:solidFill>
              <a:latin typeface="Helvetica" pitchFamily="2" charset="0"/>
            </a:endParaRPr>
          </a:p>
        </p:txBody>
      </p:sp>
      <p:sp>
        <p:nvSpPr>
          <p:cNvPr id="3" name="TextBox 2">
            <a:extLst>
              <a:ext uri="{FF2B5EF4-FFF2-40B4-BE49-F238E27FC236}">
                <a16:creationId xmlns:a16="http://schemas.microsoft.com/office/drawing/2014/main" id="{14C1B3BF-09C3-A69C-8BB7-BF361629056C}"/>
              </a:ext>
            </a:extLst>
          </p:cNvPr>
          <p:cNvSpPr txBox="1"/>
          <p:nvPr/>
        </p:nvSpPr>
        <p:spPr>
          <a:xfrm>
            <a:off x="607729" y="3468509"/>
            <a:ext cx="1987230" cy="784830"/>
          </a:xfrm>
          <a:prstGeom prst="rect">
            <a:avLst/>
          </a:prstGeom>
          <a:noFill/>
        </p:spPr>
        <p:txBody>
          <a:bodyPr wrap="square" rtlCol="0">
            <a:spAutoFit/>
          </a:bodyPr>
          <a:lstStyle/>
          <a:p>
            <a:pPr algn="ctr"/>
            <a:r>
              <a:rPr lang="en-US" sz="4500" b="1" dirty="0">
                <a:solidFill>
                  <a:srgbClr val="3E99FA"/>
                </a:solidFill>
                <a:latin typeface="Helvetica" pitchFamily="2" charset="0"/>
              </a:rPr>
              <a:t>$889K</a:t>
            </a:r>
            <a:endParaRPr lang="en-MX" sz="4500" b="1" dirty="0">
              <a:solidFill>
                <a:srgbClr val="3E99FA"/>
              </a:solidFill>
              <a:latin typeface="Helvetica" pitchFamily="2" charset="0"/>
            </a:endParaRPr>
          </a:p>
        </p:txBody>
      </p:sp>
      <p:sp>
        <p:nvSpPr>
          <p:cNvPr id="5" name="TextBox 4">
            <a:extLst>
              <a:ext uri="{FF2B5EF4-FFF2-40B4-BE49-F238E27FC236}">
                <a16:creationId xmlns:a16="http://schemas.microsoft.com/office/drawing/2014/main" id="{8545F6CA-31C1-161A-EACD-145C4C605F8C}"/>
              </a:ext>
            </a:extLst>
          </p:cNvPr>
          <p:cNvSpPr txBox="1"/>
          <p:nvPr/>
        </p:nvSpPr>
        <p:spPr>
          <a:xfrm>
            <a:off x="5216406" y="3082960"/>
            <a:ext cx="1736799" cy="400110"/>
          </a:xfrm>
          <a:prstGeom prst="rect">
            <a:avLst/>
          </a:prstGeom>
          <a:noFill/>
        </p:spPr>
        <p:txBody>
          <a:bodyPr wrap="square" rtlCol="0">
            <a:spAutoFit/>
          </a:bodyPr>
          <a:lstStyle/>
          <a:p>
            <a:pPr algn="ctr"/>
            <a:r>
              <a:rPr lang="en-US" sz="2000" dirty="0">
                <a:solidFill>
                  <a:srgbClr val="8E92A9"/>
                </a:solidFill>
                <a:latin typeface="Helvetica" pitchFamily="2" charset="0"/>
              </a:rPr>
              <a:t>Cobertura</a:t>
            </a:r>
            <a:endParaRPr lang="en-MX" sz="2000" dirty="0">
              <a:solidFill>
                <a:srgbClr val="8E92A9"/>
              </a:solidFill>
              <a:latin typeface="Helvetica" pitchFamily="2" charset="0"/>
            </a:endParaRPr>
          </a:p>
        </p:txBody>
      </p:sp>
      <p:sp>
        <p:nvSpPr>
          <p:cNvPr id="23" name="TextBox 22">
            <a:extLst>
              <a:ext uri="{FF2B5EF4-FFF2-40B4-BE49-F238E27FC236}">
                <a16:creationId xmlns:a16="http://schemas.microsoft.com/office/drawing/2014/main" id="{FBEA4BA5-109B-6869-14DA-E1E644E841A1}"/>
              </a:ext>
            </a:extLst>
          </p:cNvPr>
          <p:cNvSpPr txBox="1"/>
          <p:nvPr/>
        </p:nvSpPr>
        <p:spPr>
          <a:xfrm>
            <a:off x="5216406" y="3457476"/>
            <a:ext cx="1736799" cy="784830"/>
          </a:xfrm>
          <a:prstGeom prst="rect">
            <a:avLst/>
          </a:prstGeom>
          <a:noFill/>
        </p:spPr>
        <p:txBody>
          <a:bodyPr wrap="square" rtlCol="0">
            <a:spAutoFit/>
          </a:bodyPr>
          <a:lstStyle/>
          <a:p>
            <a:pPr algn="ctr"/>
            <a:r>
              <a:rPr lang="en-US" sz="4500" b="1" dirty="0">
                <a:solidFill>
                  <a:srgbClr val="3E99FA"/>
                </a:solidFill>
                <a:latin typeface="Helvetica" pitchFamily="2" charset="0"/>
              </a:rPr>
              <a:t>75K</a:t>
            </a:r>
            <a:endParaRPr lang="en-MX" sz="4500" b="1" dirty="0">
              <a:solidFill>
                <a:srgbClr val="3E99FA"/>
              </a:solidFill>
              <a:latin typeface="Helvetica" pitchFamily="2" charset="0"/>
            </a:endParaRPr>
          </a:p>
        </p:txBody>
      </p:sp>
      <p:sp>
        <p:nvSpPr>
          <p:cNvPr id="24" name="TextBox 23">
            <a:extLst>
              <a:ext uri="{FF2B5EF4-FFF2-40B4-BE49-F238E27FC236}">
                <a16:creationId xmlns:a16="http://schemas.microsoft.com/office/drawing/2014/main" id="{ECDE6CB1-4883-CFB0-B5E9-D289ED848A1D}"/>
              </a:ext>
            </a:extLst>
          </p:cNvPr>
          <p:cNvSpPr txBox="1"/>
          <p:nvPr/>
        </p:nvSpPr>
        <p:spPr>
          <a:xfrm>
            <a:off x="590217" y="4240087"/>
            <a:ext cx="2030629" cy="646331"/>
          </a:xfrm>
          <a:prstGeom prst="rect">
            <a:avLst/>
          </a:prstGeom>
          <a:noFill/>
        </p:spPr>
        <p:txBody>
          <a:bodyPr wrap="square" rtlCol="0">
            <a:spAutoFit/>
          </a:bodyPr>
          <a:lstStyle/>
          <a:p>
            <a:pPr algn="ctr"/>
            <a:r>
              <a:rPr lang="en-US" sz="1200" dirty="0">
                <a:solidFill>
                  <a:srgbClr val="8E92A9"/>
                </a:solidFill>
                <a:latin typeface="Helvetica" pitchFamily="2" charset="0"/>
              </a:rPr>
              <a:t>Inversión anual de 9,060 UDIs en un instrumento de </a:t>
            </a:r>
            <a:r>
              <a:rPr lang="en-US" sz="1200" b="1" dirty="0">
                <a:solidFill>
                  <a:srgbClr val="8E92A9"/>
                </a:solidFill>
                <a:latin typeface="Helvetica" pitchFamily="2" charset="0"/>
              </a:rPr>
              <a:t>inversión + protección</a:t>
            </a:r>
            <a:endParaRPr lang="en-MX" sz="1200" b="1" dirty="0">
              <a:solidFill>
                <a:srgbClr val="8E92A9"/>
              </a:solidFill>
              <a:latin typeface="Helvetica" pitchFamily="2" charset="0"/>
            </a:endParaRPr>
          </a:p>
        </p:txBody>
      </p:sp>
      <p:sp>
        <p:nvSpPr>
          <p:cNvPr id="25" name="TextBox 24">
            <a:extLst>
              <a:ext uri="{FF2B5EF4-FFF2-40B4-BE49-F238E27FC236}">
                <a16:creationId xmlns:a16="http://schemas.microsoft.com/office/drawing/2014/main" id="{752B7A09-1A54-BF87-EB63-5016122A668B}"/>
              </a:ext>
            </a:extLst>
          </p:cNvPr>
          <p:cNvSpPr txBox="1"/>
          <p:nvPr/>
        </p:nvSpPr>
        <p:spPr>
          <a:xfrm>
            <a:off x="5075489" y="4241555"/>
            <a:ext cx="2007099" cy="646331"/>
          </a:xfrm>
          <a:prstGeom prst="rect">
            <a:avLst/>
          </a:prstGeom>
          <a:noFill/>
        </p:spPr>
        <p:txBody>
          <a:bodyPr wrap="square" rtlCol="0">
            <a:spAutoFit/>
          </a:bodyPr>
          <a:lstStyle/>
          <a:p>
            <a:pPr algn="ctr"/>
            <a:r>
              <a:rPr lang="en-US" sz="1200" dirty="0">
                <a:solidFill>
                  <a:srgbClr val="8E92A9"/>
                </a:solidFill>
                <a:latin typeface="Helvetica" pitchFamily="2" charset="0"/>
              </a:rPr>
              <a:t>Suma asegurada en UDIs disponible en caso de </a:t>
            </a:r>
            <a:r>
              <a:rPr lang="en-US" sz="1200" b="1" dirty="0">
                <a:solidFill>
                  <a:srgbClr val="8E92A9"/>
                </a:solidFill>
                <a:latin typeface="Helvetica" pitchFamily="2" charset="0"/>
              </a:rPr>
              <a:t>Fallecimiento o Invalidez</a:t>
            </a:r>
            <a:endParaRPr lang="en-MX" sz="1200" b="1" dirty="0">
              <a:solidFill>
                <a:srgbClr val="8E92A9"/>
              </a:solidFill>
              <a:latin typeface="Helvetica" pitchFamily="2" charset="0"/>
            </a:endParaRPr>
          </a:p>
        </p:txBody>
      </p:sp>
      <p:sp>
        <p:nvSpPr>
          <p:cNvPr id="26" name="TextBox 25">
            <a:extLst>
              <a:ext uri="{FF2B5EF4-FFF2-40B4-BE49-F238E27FC236}">
                <a16:creationId xmlns:a16="http://schemas.microsoft.com/office/drawing/2014/main" id="{4ECF5E8D-ECB7-F418-3F6A-EC9CB5995026}"/>
              </a:ext>
            </a:extLst>
          </p:cNvPr>
          <p:cNvSpPr txBox="1"/>
          <p:nvPr/>
        </p:nvSpPr>
        <p:spPr>
          <a:xfrm>
            <a:off x="2837653" y="3082960"/>
            <a:ext cx="2021470" cy="400110"/>
          </a:xfrm>
          <a:prstGeom prst="rect">
            <a:avLst/>
          </a:prstGeom>
          <a:noFill/>
        </p:spPr>
        <p:txBody>
          <a:bodyPr wrap="square" rtlCol="0">
            <a:spAutoFit/>
          </a:bodyPr>
          <a:lstStyle/>
          <a:p>
            <a:pPr algn="ctr"/>
            <a:r>
              <a:rPr lang="en-US" sz="2000" dirty="0">
                <a:solidFill>
                  <a:srgbClr val="8E92A9"/>
                </a:solidFill>
                <a:latin typeface="Helvetica" pitchFamily="2" charset="0"/>
              </a:rPr>
              <a:t>Aportaciones</a:t>
            </a:r>
            <a:endParaRPr lang="en-MX" sz="2000" dirty="0">
              <a:solidFill>
                <a:srgbClr val="8E92A9"/>
              </a:solidFill>
              <a:latin typeface="Helvetica" pitchFamily="2" charset="0"/>
            </a:endParaRPr>
          </a:p>
        </p:txBody>
      </p:sp>
      <p:sp>
        <p:nvSpPr>
          <p:cNvPr id="27" name="TextBox 26">
            <a:extLst>
              <a:ext uri="{FF2B5EF4-FFF2-40B4-BE49-F238E27FC236}">
                <a16:creationId xmlns:a16="http://schemas.microsoft.com/office/drawing/2014/main" id="{575BA33F-D2AD-E2F5-E0A4-95B056C472DD}"/>
              </a:ext>
            </a:extLst>
          </p:cNvPr>
          <p:cNvSpPr txBox="1"/>
          <p:nvPr/>
        </p:nvSpPr>
        <p:spPr>
          <a:xfrm>
            <a:off x="2981425" y="3457476"/>
            <a:ext cx="1736799" cy="784830"/>
          </a:xfrm>
          <a:prstGeom prst="rect">
            <a:avLst/>
          </a:prstGeom>
          <a:noFill/>
        </p:spPr>
        <p:txBody>
          <a:bodyPr wrap="square" rtlCol="0">
            <a:spAutoFit/>
          </a:bodyPr>
          <a:lstStyle/>
          <a:p>
            <a:pPr algn="ctr"/>
            <a:r>
              <a:rPr lang="en-US" sz="4500" b="1" dirty="0">
                <a:solidFill>
                  <a:srgbClr val="3E99FA"/>
                </a:solidFill>
                <a:latin typeface="Helvetica" pitchFamily="2" charset="0"/>
              </a:rPr>
              <a:t>10</a:t>
            </a:r>
            <a:endParaRPr lang="en-MX" sz="4500" b="1" dirty="0">
              <a:solidFill>
                <a:srgbClr val="3E99FA"/>
              </a:solidFill>
              <a:latin typeface="Helvetica" pitchFamily="2" charset="0"/>
            </a:endParaRPr>
          </a:p>
        </p:txBody>
      </p:sp>
      <p:sp>
        <p:nvSpPr>
          <p:cNvPr id="28" name="TextBox 27">
            <a:extLst>
              <a:ext uri="{FF2B5EF4-FFF2-40B4-BE49-F238E27FC236}">
                <a16:creationId xmlns:a16="http://schemas.microsoft.com/office/drawing/2014/main" id="{93EEF63D-93FF-D028-1516-E5ED00FDCC91}"/>
              </a:ext>
            </a:extLst>
          </p:cNvPr>
          <p:cNvSpPr txBox="1"/>
          <p:nvPr/>
        </p:nvSpPr>
        <p:spPr>
          <a:xfrm>
            <a:off x="2877906" y="4240087"/>
            <a:ext cx="1943833" cy="646331"/>
          </a:xfrm>
          <a:prstGeom prst="rect">
            <a:avLst/>
          </a:prstGeom>
          <a:noFill/>
        </p:spPr>
        <p:txBody>
          <a:bodyPr wrap="square" rtlCol="0">
            <a:spAutoFit/>
          </a:bodyPr>
          <a:lstStyle/>
          <a:p>
            <a:pPr algn="ctr"/>
            <a:r>
              <a:rPr lang="en-US" sz="1200" dirty="0">
                <a:solidFill>
                  <a:srgbClr val="8E92A9"/>
                </a:solidFill>
                <a:latin typeface="Helvetica" pitchFamily="2" charset="0"/>
              </a:rPr>
              <a:t>Únicamente realizarás </a:t>
            </a:r>
            <a:r>
              <a:rPr lang="en-US" sz="1200" b="1" dirty="0">
                <a:solidFill>
                  <a:srgbClr val="8E92A9"/>
                </a:solidFill>
                <a:latin typeface="Helvetica" pitchFamily="2" charset="0"/>
              </a:rPr>
              <a:t>10 aportaciones anuales </a:t>
            </a:r>
            <a:r>
              <a:rPr lang="en-US" sz="1200" dirty="0">
                <a:solidFill>
                  <a:srgbClr val="8E92A9"/>
                </a:solidFill>
                <a:latin typeface="Helvetica" pitchFamily="2" charset="0"/>
              </a:rPr>
              <a:t>durante el plan</a:t>
            </a:r>
            <a:endParaRPr lang="en-MX" sz="1200" dirty="0">
              <a:solidFill>
                <a:srgbClr val="8E92A9"/>
              </a:solidFill>
              <a:latin typeface="Helvetica" pitchFamily="2" charset="0"/>
            </a:endParaRPr>
          </a:p>
        </p:txBody>
      </p:sp>
      <p:sp>
        <p:nvSpPr>
          <p:cNvPr id="32" name="TextBox 31">
            <a:extLst>
              <a:ext uri="{FF2B5EF4-FFF2-40B4-BE49-F238E27FC236}">
                <a16:creationId xmlns:a16="http://schemas.microsoft.com/office/drawing/2014/main" id="{0153D2DD-0E18-1692-E837-56658A91EC76}"/>
              </a:ext>
            </a:extLst>
          </p:cNvPr>
          <p:cNvSpPr txBox="1"/>
          <p:nvPr/>
        </p:nvSpPr>
        <p:spPr>
          <a:xfrm>
            <a:off x="7414380" y="3082960"/>
            <a:ext cx="1736799" cy="400110"/>
          </a:xfrm>
          <a:prstGeom prst="rect">
            <a:avLst/>
          </a:prstGeom>
          <a:noFill/>
        </p:spPr>
        <p:txBody>
          <a:bodyPr wrap="square" rtlCol="0">
            <a:spAutoFit/>
          </a:bodyPr>
          <a:lstStyle/>
          <a:p>
            <a:pPr algn="ctr"/>
            <a:r>
              <a:rPr lang="en-US" sz="2000" dirty="0">
                <a:solidFill>
                  <a:srgbClr val="8E92A9"/>
                </a:solidFill>
                <a:latin typeface="Helvetica" pitchFamily="2" charset="0"/>
              </a:rPr>
              <a:t>Ahorro</a:t>
            </a:r>
            <a:endParaRPr lang="en-MX" sz="2000" dirty="0">
              <a:solidFill>
                <a:srgbClr val="8E92A9"/>
              </a:solidFill>
              <a:latin typeface="Helvetica" pitchFamily="2" charset="0"/>
            </a:endParaRPr>
          </a:p>
        </p:txBody>
      </p:sp>
      <p:sp>
        <p:nvSpPr>
          <p:cNvPr id="33" name="TextBox 32">
            <a:extLst>
              <a:ext uri="{FF2B5EF4-FFF2-40B4-BE49-F238E27FC236}">
                <a16:creationId xmlns:a16="http://schemas.microsoft.com/office/drawing/2014/main" id="{567F2103-D778-3A7C-8416-F06703A36E98}"/>
              </a:ext>
            </a:extLst>
          </p:cNvPr>
          <p:cNvSpPr txBox="1"/>
          <p:nvPr/>
        </p:nvSpPr>
        <p:spPr>
          <a:xfrm>
            <a:off x="7340406" y="3457476"/>
            <a:ext cx="1884741" cy="784830"/>
          </a:xfrm>
          <a:prstGeom prst="rect">
            <a:avLst/>
          </a:prstGeom>
          <a:noFill/>
        </p:spPr>
        <p:txBody>
          <a:bodyPr wrap="square" rtlCol="0">
            <a:spAutoFit/>
          </a:bodyPr>
          <a:lstStyle/>
          <a:p>
            <a:pPr algn="ctr"/>
            <a:r>
              <a:rPr lang="en-US" sz="4500" b="1" dirty="0">
                <a:solidFill>
                  <a:srgbClr val="3E99FA"/>
                </a:solidFill>
                <a:latin typeface="Helvetica" pitchFamily="2" charset="0"/>
              </a:rPr>
              <a:t>$2.7M</a:t>
            </a:r>
            <a:endParaRPr lang="en-MX" sz="4500" b="1" dirty="0">
              <a:solidFill>
                <a:srgbClr val="3E99FA"/>
              </a:solidFill>
              <a:latin typeface="Helvetica" pitchFamily="2" charset="0"/>
            </a:endParaRPr>
          </a:p>
        </p:txBody>
      </p:sp>
      <p:sp>
        <p:nvSpPr>
          <p:cNvPr id="34" name="TextBox 33">
            <a:extLst>
              <a:ext uri="{FF2B5EF4-FFF2-40B4-BE49-F238E27FC236}">
                <a16:creationId xmlns:a16="http://schemas.microsoft.com/office/drawing/2014/main" id="{1C586B8F-BFF6-6F1C-84EF-F7EA7E1713D8}"/>
              </a:ext>
            </a:extLst>
          </p:cNvPr>
          <p:cNvSpPr txBox="1"/>
          <p:nvPr/>
        </p:nvSpPr>
        <p:spPr>
          <a:xfrm>
            <a:off x="7310861" y="4240087"/>
            <a:ext cx="1943833" cy="646331"/>
          </a:xfrm>
          <a:prstGeom prst="rect">
            <a:avLst/>
          </a:prstGeom>
          <a:noFill/>
        </p:spPr>
        <p:txBody>
          <a:bodyPr wrap="square" rtlCol="0">
            <a:spAutoFit/>
          </a:bodyPr>
          <a:lstStyle/>
          <a:p>
            <a:pPr algn="ctr"/>
            <a:r>
              <a:rPr lang="en-US" sz="1200" dirty="0">
                <a:solidFill>
                  <a:srgbClr val="8E92A9"/>
                </a:solidFill>
                <a:latin typeface="Helvetica" pitchFamily="2" charset="0"/>
              </a:rPr>
              <a:t>Monto total en pesos que estará disponible a </a:t>
            </a:r>
            <a:r>
              <a:rPr lang="en-US" sz="1200" b="1" dirty="0">
                <a:solidFill>
                  <a:srgbClr val="8E92A9"/>
                </a:solidFill>
                <a:latin typeface="Helvetica" pitchFamily="2" charset="0"/>
              </a:rPr>
              <a:t>tus 65 años de edad</a:t>
            </a:r>
            <a:endParaRPr lang="en-MX" sz="1200" b="1" dirty="0">
              <a:solidFill>
                <a:srgbClr val="8E92A9"/>
              </a:solidFill>
              <a:latin typeface="Helvetica" pitchFamily="2" charset="0"/>
            </a:endParaRPr>
          </a:p>
        </p:txBody>
      </p:sp>
      <p:sp>
        <p:nvSpPr>
          <p:cNvPr id="35" name="TextBox 34">
            <a:extLst>
              <a:ext uri="{FF2B5EF4-FFF2-40B4-BE49-F238E27FC236}">
                <a16:creationId xmlns:a16="http://schemas.microsoft.com/office/drawing/2014/main" id="{9A906BE5-D329-6DD1-70D9-216D81562CA5}"/>
              </a:ext>
            </a:extLst>
          </p:cNvPr>
          <p:cNvSpPr txBox="1"/>
          <p:nvPr/>
        </p:nvSpPr>
        <p:spPr>
          <a:xfrm>
            <a:off x="1825653" y="2164742"/>
            <a:ext cx="8540694" cy="461665"/>
          </a:xfrm>
          <a:prstGeom prst="rect">
            <a:avLst/>
          </a:prstGeom>
          <a:noFill/>
        </p:spPr>
        <p:txBody>
          <a:bodyPr wrap="square" rtlCol="0">
            <a:spAutoFit/>
          </a:bodyPr>
          <a:lstStyle/>
          <a:p>
            <a:pPr algn="ctr"/>
            <a:r>
              <a:rPr lang="en-US" sz="2400" dirty="0">
                <a:solidFill>
                  <a:srgbClr val="8E92A9"/>
                </a:solidFill>
                <a:latin typeface="Helvetica" pitchFamily="2" charset="0"/>
              </a:rPr>
              <a:t>Vitalicia · Diseñado en UDIs</a:t>
            </a:r>
            <a:endParaRPr lang="en-MX" sz="2400" dirty="0">
              <a:solidFill>
                <a:srgbClr val="8E92A9"/>
              </a:solidFill>
              <a:latin typeface="Helvetica" pitchFamily="2" charset="0"/>
            </a:endParaRPr>
          </a:p>
        </p:txBody>
      </p:sp>
      <p:cxnSp>
        <p:nvCxnSpPr>
          <p:cNvPr id="37" name="Straight Connector 36">
            <a:extLst>
              <a:ext uri="{FF2B5EF4-FFF2-40B4-BE49-F238E27FC236}">
                <a16:creationId xmlns:a16="http://schemas.microsoft.com/office/drawing/2014/main" id="{EED168CE-77D2-C0D6-1702-68DC097DA7BB}"/>
              </a:ext>
            </a:extLst>
          </p:cNvPr>
          <p:cNvCxnSpPr/>
          <p:nvPr/>
        </p:nvCxnSpPr>
        <p:spPr>
          <a:xfrm>
            <a:off x="2750230" y="2997770"/>
            <a:ext cx="0" cy="1994641"/>
          </a:xfrm>
          <a:prstGeom prst="line">
            <a:avLst/>
          </a:prstGeom>
          <a:ln w="15875">
            <a:solidFill>
              <a:srgbClr val="8E92A9"/>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67DD0F8-8893-4CD1-ADE1-B72AD14FB849}"/>
              </a:ext>
            </a:extLst>
          </p:cNvPr>
          <p:cNvCxnSpPr/>
          <p:nvPr/>
        </p:nvCxnSpPr>
        <p:spPr>
          <a:xfrm>
            <a:off x="4973477" y="2997770"/>
            <a:ext cx="0" cy="1994641"/>
          </a:xfrm>
          <a:prstGeom prst="line">
            <a:avLst/>
          </a:prstGeom>
          <a:ln w="15875">
            <a:solidFill>
              <a:srgbClr val="8E92A9"/>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A14B434-50AF-7AB8-48E1-F95848B4EA1B}"/>
              </a:ext>
            </a:extLst>
          </p:cNvPr>
          <p:cNvCxnSpPr/>
          <p:nvPr/>
        </p:nvCxnSpPr>
        <p:spPr>
          <a:xfrm>
            <a:off x="7196724" y="2997770"/>
            <a:ext cx="0" cy="1994641"/>
          </a:xfrm>
          <a:prstGeom prst="line">
            <a:avLst/>
          </a:prstGeom>
          <a:ln w="15875">
            <a:solidFill>
              <a:srgbClr val="8E92A9"/>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4D8FCA-8BBA-9003-C94E-59AA0C325CBA}"/>
              </a:ext>
            </a:extLst>
          </p:cNvPr>
          <p:cNvCxnSpPr/>
          <p:nvPr/>
        </p:nvCxnSpPr>
        <p:spPr>
          <a:xfrm>
            <a:off x="9353328" y="2997770"/>
            <a:ext cx="0" cy="1994641"/>
          </a:xfrm>
          <a:prstGeom prst="line">
            <a:avLst/>
          </a:prstGeom>
          <a:ln w="15875">
            <a:solidFill>
              <a:srgbClr val="8E92A9"/>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5CF9961-AD60-B61F-378E-5E8C80E1BB33}"/>
              </a:ext>
            </a:extLst>
          </p:cNvPr>
          <p:cNvSpPr txBox="1"/>
          <p:nvPr/>
        </p:nvSpPr>
        <p:spPr>
          <a:xfrm>
            <a:off x="9603522" y="3082960"/>
            <a:ext cx="1736799" cy="400110"/>
          </a:xfrm>
          <a:prstGeom prst="rect">
            <a:avLst/>
          </a:prstGeom>
          <a:noFill/>
        </p:spPr>
        <p:txBody>
          <a:bodyPr wrap="square" rtlCol="0">
            <a:spAutoFit/>
          </a:bodyPr>
          <a:lstStyle/>
          <a:p>
            <a:pPr algn="ctr"/>
            <a:r>
              <a:rPr lang="en-US" sz="2000" dirty="0">
                <a:solidFill>
                  <a:srgbClr val="8E92A9"/>
                </a:solidFill>
                <a:latin typeface="Helvetica" pitchFamily="2" charset="0"/>
              </a:rPr>
              <a:t>Ganancia</a:t>
            </a:r>
            <a:endParaRPr lang="en-MX" sz="2000" dirty="0">
              <a:solidFill>
                <a:srgbClr val="8E92A9"/>
              </a:solidFill>
              <a:latin typeface="Helvetica" pitchFamily="2" charset="0"/>
            </a:endParaRPr>
          </a:p>
        </p:txBody>
      </p:sp>
      <p:sp>
        <p:nvSpPr>
          <p:cNvPr id="42" name="TextBox 41">
            <a:extLst>
              <a:ext uri="{FF2B5EF4-FFF2-40B4-BE49-F238E27FC236}">
                <a16:creationId xmlns:a16="http://schemas.microsoft.com/office/drawing/2014/main" id="{31A80AA3-87DC-D8E0-8EE2-D6E93FAF4102}"/>
              </a:ext>
            </a:extLst>
          </p:cNvPr>
          <p:cNvSpPr txBox="1"/>
          <p:nvPr/>
        </p:nvSpPr>
        <p:spPr>
          <a:xfrm>
            <a:off x="9554207" y="3444091"/>
            <a:ext cx="1835424" cy="784830"/>
          </a:xfrm>
          <a:prstGeom prst="rect">
            <a:avLst/>
          </a:prstGeom>
          <a:noFill/>
        </p:spPr>
        <p:txBody>
          <a:bodyPr wrap="square" rtlCol="0">
            <a:spAutoFit/>
          </a:bodyPr>
          <a:lstStyle/>
          <a:p>
            <a:pPr algn="ctr"/>
            <a:r>
              <a:rPr lang="en-US" sz="4500" b="1" dirty="0">
                <a:solidFill>
                  <a:srgbClr val="3E99FA"/>
                </a:solidFill>
                <a:latin typeface="Helvetica" pitchFamily="2" charset="0"/>
              </a:rPr>
              <a:t>628%</a:t>
            </a:r>
            <a:endParaRPr lang="en-MX" sz="4500" b="1" dirty="0">
              <a:solidFill>
                <a:srgbClr val="3E99FA"/>
              </a:solidFill>
              <a:latin typeface="Helvetica" pitchFamily="2" charset="0"/>
            </a:endParaRPr>
          </a:p>
        </p:txBody>
      </p:sp>
      <p:sp>
        <p:nvSpPr>
          <p:cNvPr id="43" name="TextBox 42">
            <a:extLst>
              <a:ext uri="{FF2B5EF4-FFF2-40B4-BE49-F238E27FC236}">
                <a16:creationId xmlns:a16="http://schemas.microsoft.com/office/drawing/2014/main" id="{0A74C9D6-0F48-2D26-9B74-1E5CD562BA71}"/>
              </a:ext>
            </a:extLst>
          </p:cNvPr>
          <p:cNvSpPr txBox="1"/>
          <p:nvPr/>
        </p:nvSpPr>
        <p:spPr>
          <a:xfrm>
            <a:off x="9500003" y="4240087"/>
            <a:ext cx="1943833" cy="646331"/>
          </a:xfrm>
          <a:prstGeom prst="rect">
            <a:avLst/>
          </a:prstGeom>
          <a:noFill/>
        </p:spPr>
        <p:txBody>
          <a:bodyPr wrap="square" rtlCol="0">
            <a:spAutoFit/>
          </a:bodyPr>
          <a:lstStyle/>
          <a:p>
            <a:pPr algn="ctr"/>
            <a:r>
              <a:rPr lang="en-US" sz="1200" dirty="0">
                <a:solidFill>
                  <a:srgbClr val="8E92A9"/>
                </a:solidFill>
                <a:latin typeface="Helvetica" pitchFamily="2" charset="0"/>
              </a:rPr>
              <a:t>Porcentaje total obtenido de tu inversión hasta tus 65 años de edad </a:t>
            </a:r>
            <a:endParaRPr lang="en-MX" sz="1200" b="1" dirty="0">
              <a:solidFill>
                <a:srgbClr val="8E92A9"/>
              </a:solidFill>
              <a:latin typeface="Helvetica" pitchFamily="2" charset="0"/>
            </a:endParaRPr>
          </a:p>
        </p:txBody>
      </p:sp>
    </p:spTree>
    <p:extLst>
      <p:ext uri="{BB962C8B-B14F-4D97-AF65-F5344CB8AC3E}">
        <p14:creationId xmlns:p14="http://schemas.microsoft.com/office/powerpoint/2010/main" val="3230643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CDF9D0-9F83-9AE3-CE46-EE994CFAB5E3}"/>
              </a:ext>
            </a:extLst>
          </p:cNvPr>
          <p:cNvSpPr txBox="1"/>
          <p:nvPr/>
        </p:nvSpPr>
        <p:spPr>
          <a:xfrm>
            <a:off x="1825653" y="619613"/>
            <a:ext cx="8540694" cy="707886"/>
          </a:xfrm>
          <a:prstGeom prst="rect">
            <a:avLst/>
          </a:prstGeom>
          <a:noFill/>
        </p:spPr>
        <p:txBody>
          <a:bodyPr wrap="square" rtlCol="0">
            <a:spAutoFit/>
          </a:bodyPr>
          <a:lstStyle/>
          <a:p>
            <a:pPr algn="ctr"/>
            <a:r>
              <a:rPr lang="en-US" sz="4000" b="1" dirty="0">
                <a:solidFill>
                  <a:srgbClr val="8E92A9"/>
                </a:solidFill>
                <a:latin typeface="Helvetica" pitchFamily="2" charset="0"/>
              </a:rPr>
              <a:t>Proyección de Ahorro</a:t>
            </a:r>
            <a:endParaRPr lang="en-MX" sz="4000" b="1" dirty="0">
              <a:solidFill>
                <a:srgbClr val="8E92A9"/>
              </a:solidFill>
              <a:latin typeface="Helvetica" pitchFamily="2" charset="0"/>
            </a:endParaRPr>
          </a:p>
        </p:txBody>
      </p:sp>
      <p:pic>
        <p:nvPicPr>
          <p:cNvPr id="9" name="Picture 8">
            <a:extLst>
              <a:ext uri="{FF2B5EF4-FFF2-40B4-BE49-F238E27FC236}">
                <a16:creationId xmlns:a16="http://schemas.microsoft.com/office/drawing/2014/main" id="{164EBA0A-D8A9-7E80-823B-9A7773926AA2}"/>
              </a:ext>
            </a:extLst>
          </p:cNvPr>
          <p:cNvPicPr>
            <a:picLocks noChangeAspect="1"/>
          </p:cNvPicPr>
          <p:nvPr/>
        </p:nvPicPr>
        <p:blipFill>
          <a:blip r:embed="rId2"/>
          <a:stretch>
            <a:fillRect/>
          </a:stretch>
        </p:blipFill>
        <p:spPr>
          <a:xfrm>
            <a:off x="2209800" y="1409976"/>
            <a:ext cx="7772400" cy="4673803"/>
          </a:xfrm>
          <a:prstGeom prst="rect">
            <a:avLst/>
          </a:prstGeom>
        </p:spPr>
      </p:pic>
    </p:spTree>
    <p:extLst>
      <p:ext uri="{BB962C8B-B14F-4D97-AF65-F5344CB8AC3E}">
        <p14:creationId xmlns:p14="http://schemas.microsoft.com/office/powerpoint/2010/main" val="1963167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63A10-0184-90DA-A31C-2C09E74A2124}"/>
              </a:ext>
            </a:extLst>
          </p:cNvPr>
          <p:cNvPicPr>
            <a:picLocks noChangeAspect="1"/>
          </p:cNvPicPr>
          <p:nvPr/>
        </p:nvPicPr>
        <p:blipFill>
          <a:blip r:embed="rId2"/>
          <a:stretch>
            <a:fillRect/>
          </a:stretch>
        </p:blipFill>
        <p:spPr>
          <a:xfrm>
            <a:off x="2649036" y="665921"/>
            <a:ext cx="6893927" cy="5526157"/>
          </a:xfrm>
          <a:prstGeom prst="rect">
            <a:avLst/>
          </a:prstGeom>
        </p:spPr>
      </p:pic>
    </p:spTree>
    <p:extLst>
      <p:ext uri="{BB962C8B-B14F-4D97-AF65-F5344CB8AC3E}">
        <p14:creationId xmlns:p14="http://schemas.microsoft.com/office/powerpoint/2010/main" val="20793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D1A5F1-543E-CCC0-4FC3-48BB3AFF292C}"/>
              </a:ext>
            </a:extLst>
          </p:cNvPr>
          <p:cNvPicPr>
            <a:picLocks noChangeAspect="1"/>
          </p:cNvPicPr>
          <p:nvPr/>
        </p:nvPicPr>
        <p:blipFill>
          <a:blip r:embed="rId2"/>
          <a:stretch>
            <a:fillRect/>
          </a:stretch>
        </p:blipFill>
        <p:spPr>
          <a:xfrm>
            <a:off x="4603750" y="1885950"/>
            <a:ext cx="2984500" cy="3086100"/>
          </a:xfrm>
          <a:prstGeom prst="rect">
            <a:avLst/>
          </a:prstGeom>
        </p:spPr>
      </p:pic>
      <p:sp>
        <p:nvSpPr>
          <p:cNvPr id="3" name="TextBox 2">
            <a:extLst>
              <a:ext uri="{FF2B5EF4-FFF2-40B4-BE49-F238E27FC236}">
                <a16:creationId xmlns:a16="http://schemas.microsoft.com/office/drawing/2014/main" id="{072EB99E-7005-4860-1544-9FAE5055928A}"/>
              </a:ext>
            </a:extLst>
          </p:cNvPr>
          <p:cNvSpPr txBox="1"/>
          <p:nvPr/>
        </p:nvSpPr>
        <p:spPr>
          <a:xfrm>
            <a:off x="4935571" y="3722336"/>
            <a:ext cx="2292615" cy="461665"/>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MX" sz="2400" dirty="0">
                <a:solidFill>
                  <a:srgbClr val="8E92A9"/>
                </a:solidFill>
                <a:latin typeface="Helvetica" pitchFamily="2" charset="0"/>
              </a:rPr>
              <a:t>(55) 1234-5678</a:t>
            </a:r>
          </a:p>
        </p:txBody>
      </p:sp>
      <p:sp>
        <p:nvSpPr>
          <p:cNvPr id="5" name="TextBox 3">
            <a:extLst>
              <a:ext uri="{FF2B5EF4-FFF2-40B4-BE49-F238E27FC236}">
                <a16:creationId xmlns:a16="http://schemas.microsoft.com/office/drawing/2014/main" id="{4E4C4C2B-94CB-158B-FFD8-D7118EFB5234}"/>
              </a:ext>
            </a:extLst>
          </p:cNvPr>
          <p:cNvSpPr txBox="1"/>
          <p:nvPr/>
        </p:nvSpPr>
        <p:spPr>
          <a:xfrm>
            <a:off x="4739683" y="4119265"/>
            <a:ext cx="2684389"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ES" dirty="0" err="1">
                <a:solidFill>
                  <a:srgbClr val="8E92A9"/>
                </a:solidFill>
                <a:latin typeface="Helvetica" pitchFamily="2" charset="0"/>
              </a:rPr>
              <a:t>tumail</a:t>
            </a:r>
            <a:r>
              <a:rPr lang="en-MX" dirty="0">
                <a:solidFill>
                  <a:srgbClr val="8E92A9"/>
                </a:solidFill>
                <a:latin typeface="Helvetica" pitchFamily="2" charset="0"/>
              </a:rPr>
              <a:t>@finanzology.com</a:t>
            </a:r>
          </a:p>
        </p:txBody>
      </p:sp>
    </p:spTree>
    <p:extLst>
      <p:ext uri="{BB962C8B-B14F-4D97-AF65-F5344CB8AC3E}">
        <p14:creationId xmlns:p14="http://schemas.microsoft.com/office/powerpoint/2010/main" val="151066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63B9F3-4AD2-C074-C198-DCC59D7F0A03}"/>
              </a:ext>
            </a:extLst>
          </p:cNvPr>
          <p:cNvPicPr>
            <a:picLocks noChangeAspect="1"/>
          </p:cNvPicPr>
          <p:nvPr/>
        </p:nvPicPr>
        <p:blipFill>
          <a:blip r:embed="rId2"/>
          <a:stretch>
            <a:fillRect/>
          </a:stretch>
        </p:blipFill>
        <p:spPr>
          <a:xfrm>
            <a:off x="0" y="0"/>
            <a:ext cx="12193473" cy="6858000"/>
          </a:xfrm>
          <a:prstGeom prst="rect">
            <a:avLst/>
          </a:prstGeom>
        </p:spPr>
      </p:pic>
      <p:sp>
        <p:nvSpPr>
          <p:cNvPr id="4" name="TextBox 3">
            <a:extLst>
              <a:ext uri="{FF2B5EF4-FFF2-40B4-BE49-F238E27FC236}">
                <a16:creationId xmlns:a16="http://schemas.microsoft.com/office/drawing/2014/main" id="{4B4E6066-0CDC-44C9-4FA9-D6DF4E6237F9}"/>
              </a:ext>
            </a:extLst>
          </p:cNvPr>
          <p:cNvSpPr txBox="1"/>
          <p:nvPr/>
        </p:nvSpPr>
        <p:spPr>
          <a:xfrm>
            <a:off x="1825653" y="3075057"/>
            <a:ext cx="8540694" cy="707886"/>
          </a:xfrm>
          <a:prstGeom prst="rect">
            <a:avLst/>
          </a:prstGeom>
          <a:noFill/>
        </p:spPr>
        <p:txBody>
          <a:bodyPr wrap="square" rtlCol="0">
            <a:spAutoFit/>
          </a:bodyPr>
          <a:lstStyle/>
          <a:p>
            <a:pPr algn="ctr"/>
            <a:r>
              <a:rPr lang="en-US" sz="4000" b="1" dirty="0">
                <a:solidFill>
                  <a:srgbClr val="8E92A9"/>
                </a:solidFill>
                <a:latin typeface="Helvetica" pitchFamily="2" charset="0"/>
              </a:rPr>
              <a:t>Check Up Financiero</a:t>
            </a:r>
            <a:endParaRPr lang="en-MX" sz="4000" b="1" dirty="0">
              <a:solidFill>
                <a:srgbClr val="8E92A9"/>
              </a:solidFill>
              <a:latin typeface="Helvetica" pitchFamily="2" charset="0"/>
            </a:endParaRPr>
          </a:p>
        </p:txBody>
      </p:sp>
    </p:spTree>
    <p:extLst>
      <p:ext uri="{BB962C8B-B14F-4D97-AF65-F5344CB8AC3E}">
        <p14:creationId xmlns:p14="http://schemas.microsoft.com/office/powerpoint/2010/main" val="240081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3275B3-DF50-0E23-FDFA-0EB8C522F202}"/>
              </a:ext>
            </a:extLst>
          </p:cNvPr>
          <p:cNvPicPr>
            <a:picLocks noChangeAspect="1"/>
          </p:cNvPicPr>
          <p:nvPr/>
        </p:nvPicPr>
        <p:blipFill>
          <a:blip r:embed="rId2"/>
          <a:stretch>
            <a:fillRect/>
          </a:stretch>
        </p:blipFill>
        <p:spPr>
          <a:xfrm>
            <a:off x="1512481" y="1011279"/>
            <a:ext cx="9167037" cy="4676821"/>
          </a:xfrm>
          <a:prstGeom prst="rect">
            <a:avLst/>
          </a:prstGeom>
        </p:spPr>
      </p:pic>
    </p:spTree>
    <p:extLst>
      <p:ext uri="{BB962C8B-B14F-4D97-AF65-F5344CB8AC3E}">
        <p14:creationId xmlns:p14="http://schemas.microsoft.com/office/powerpoint/2010/main" val="417200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E1C49-B729-46A5-5787-2DEC5828732E}"/>
              </a:ext>
            </a:extLst>
          </p:cNvPr>
          <p:cNvPicPr>
            <a:picLocks noChangeAspect="1"/>
          </p:cNvPicPr>
          <p:nvPr/>
        </p:nvPicPr>
        <p:blipFill>
          <a:blip r:embed="rId3"/>
          <a:stretch>
            <a:fillRect/>
          </a:stretch>
        </p:blipFill>
        <p:spPr>
          <a:xfrm>
            <a:off x="1975182" y="965533"/>
            <a:ext cx="8241636" cy="5308415"/>
          </a:xfrm>
          <a:prstGeom prst="rect">
            <a:avLst/>
          </a:prstGeom>
        </p:spPr>
      </p:pic>
      <p:sp>
        <p:nvSpPr>
          <p:cNvPr id="4" name="TextBox 3">
            <a:extLst>
              <a:ext uri="{FF2B5EF4-FFF2-40B4-BE49-F238E27FC236}">
                <a16:creationId xmlns:a16="http://schemas.microsoft.com/office/drawing/2014/main" id="{FE3CF825-73E8-9F81-7137-DC282E5A1291}"/>
              </a:ext>
            </a:extLst>
          </p:cNvPr>
          <p:cNvSpPr txBox="1"/>
          <p:nvPr/>
        </p:nvSpPr>
        <p:spPr>
          <a:xfrm>
            <a:off x="1825653" y="198709"/>
            <a:ext cx="8540694" cy="523220"/>
          </a:xfrm>
          <a:prstGeom prst="rect">
            <a:avLst/>
          </a:prstGeom>
          <a:noFill/>
        </p:spPr>
        <p:txBody>
          <a:bodyPr wrap="square" rtlCol="0">
            <a:spAutoFit/>
          </a:bodyPr>
          <a:lstStyle/>
          <a:p>
            <a:pPr algn="ctr"/>
            <a:r>
              <a:rPr lang="en-US" sz="2800" b="1" dirty="0">
                <a:solidFill>
                  <a:srgbClr val="8E92A9"/>
                </a:solidFill>
                <a:latin typeface="Helvetica" pitchFamily="2" charset="0"/>
              </a:rPr>
              <a:t>¿Para qué </a:t>
            </a:r>
            <a:r>
              <a:rPr lang="es-MX" sz="2800" b="1" dirty="0">
                <a:solidFill>
                  <a:srgbClr val="8E92A9"/>
                </a:solidFill>
                <a:latin typeface="Helvetica" pitchFamily="2" charset="0"/>
              </a:rPr>
              <a:t>sirve</a:t>
            </a:r>
            <a:r>
              <a:rPr lang="en-US" sz="2800" b="1" dirty="0">
                <a:solidFill>
                  <a:srgbClr val="8E92A9"/>
                </a:solidFill>
                <a:latin typeface="Helvetica" pitchFamily="2" charset="0"/>
              </a:rPr>
              <a:t> un </a:t>
            </a:r>
            <a:r>
              <a:rPr lang="en-US" sz="2800" b="1" dirty="0">
                <a:solidFill>
                  <a:srgbClr val="3E99FA"/>
                </a:solidFill>
                <a:latin typeface="Helvetica" pitchFamily="2" charset="0"/>
              </a:rPr>
              <a:t>Seguro de Vida</a:t>
            </a:r>
            <a:r>
              <a:rPr lang="en-US" sz="2800" b="1" dirty="0">
                <a:solidFill>
                  <a:srgbClr val="8E92A9"/>
                </a:solidFill>
                <a:latin typeface="Helvetica" pitchFamily="2" charset="0"/>
              </a:rPr>
              <a:t>?</a:t>
            </a:r>
            <a:endParaRPr lang="en-MX" sz="2800" b="1" dirty="0">
              <a:solidFill>
                <a:srgbClr val="8E92A9"/>
              </a:solidFill>
              <a:latin typeface="Helvetica" pitchFamily="2" charset="0"/>
            </a:endParaRPr>
          </a:p>
        </p:txBody>
      </p:sp>
    </p:spTree>
    <p:extLst>
      <p:ext uri="{BB962C8B-B14F-4D97-AF65-F5344CB8AC3E}">
        <p14:creationId xmlns:p14="http://schemas.microsoft.com/office/powerpoint/2010/main" val="153078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4E6066-0CDC-44C9-4FA9-D6DF4E6237F9}"/>
              </a:ext>
            </a:extLst>
          </p:cNvPr>
          <p:cNvSpPr txBox="1"/>
          <p:nvPr/>
        </p:nvSpPr>
        <p:spPr>
          <a:xfrm>
            <a:off x="1815142" y="1774403"/>
            <a:ext cx="8540694" cy="707886"/>
          </a:xfrm>
          <a:prstGeom prst="rect">
            <a:avLst/>
          </a:prstGeom>
          <a:noFill/>
        </p:spPr>
        <p:txBody>
          <a:bodyPr wrap="square" rtlCol="0">
            <a:spAutoFit/>
          </a:bodyPr>
          <a:lstStyle/>
          <a:p>
            <a:pPr algn="ctr"/>
            <a:r>
              <a:rPr lang="en-US" sz="4000" b="1" dirty="0">
                <a:solidFill>
                  <a:srgbClr val="8E92A9"/>
                </a:solidFill>
                <a:latin typeface="Helvetica" pitchFamily="2" charset="0"/>
              </a:rPr>
              <a:t>75% Probabilidad en Vida</a:t>
            </a:r>
            <a:endParaRPr lang="en-MX" sz="4000" b="1" dirty="0">
              <a:solidFill>
                <a:srgbClr val="8E92A9"/>
              </a:solidFill>
              <a:latin typeface="Helvetica" pitchFamily="2" charset="0"/>
            </a:endParaRPr>
          </a:p>
        </p:txBody>
      </p:sp>
      <p:pic>
        <p:nvPicPr>
          <p:cNvPr id="2" name="Picture 1">
            <a:extLst>
              <a:ext uri="{FF2B5EF4-FFF2-40B4-BE49-F238E27FC236}">
                <a16:creationId xmlns:a16="http://schemas.microsoft.com/office/drawing/2014/main" id="{B6A37584-57BD-A089-E910-D9BA98085B0E}"/>
              </a:ext>
            </a:extLst>
          </p:cNvPr>
          <p:cNvPicPr>
            <a:picLocks noChangeAspect="1"/>
          </p:cNvPicPr>
          <p:nvPr/>
        </p:nvPicPr>
        <p:blipFill>
          <a:blip r:embed="rId2"/>
          <a:stretch>
            <a:fillRect/>
          </a:stretch>
        </p:blipFill>
        <p:spPr>
          <a:xfrm>
            <a:off x="2107323" y="2732689"/>
            <a:ext cx="1450428" cy="1450428"/>
          </a:xfrm>
          <a:prstGeom prst="rect">
            <a:avLst/>
          </a:prstGeom>
        </p:spPr>
      </p:pic>
      <p:pic>
        <p:nvPicPr>
          <p:cNvPr id="3" name="Picture 2">
            <a:extLst>
              <a:ext uri="{FF2B5EF4-FFF2-40B4-BE49-F238E27FC236}">
                <a16:creationId xmlns:a16="http://schemas.microsoft.com/office/drawing/2014/main" id="{92FAC0D3-DF5B-F036-99CE-27E2C65D63DB}"/>
              </a:ext>
            </a:extLst>
          </p:cNvPr>
          <p:cNvPicPr>
            <a:picLocks noChangeAspect="1"/>
          </p:cNvPicPr>
          <p:nvPr/>
        </p:nvPicPr>
        <p:blipFill>
          <a:blip r:embed="rId3"/>
          <a:stretch>
            <a:fillRect/>
          </a:stretch>
        </p:blipFill>
        <p:spPr>
          <a:xfrm>
            <a:off x="4198882" y="2732689"/>
            <a:ext cx="1450428" cy="1450428"/>
          </a:xfrm>
          <a:prstGeom prst="rect">
            <a:avLst/>
          </a:prstGeom>
        </p:spPr>
      </p:pic>
      <p:pic>
        <p:nvPicPr>
          <p:cNvPr id="5" name="Picture 4">
            <a:extLst>
              <a:ext uri="{FF2B5EF4-FFF2-40B4-BE49-F238E27FC236}">
                <a16:creationId xmlns:a16="http://schemas.microsoft.com/office/drawing/2014/main" id="{BE48314E-E19A-F78B-C451-047AB4330BFD}"/>
              </a:ext>
            </a:extLst>
          </p:cNvPr>
          <p:cNvPicPr>
            <a:picLocks noChangeAspect="1"/>
          </p:cNvPicPr>
          <p:nvPr/>
        </p:nvPicPr>
        <p:blipFill>
          <a:blip r:embed="rId4"/>
          <a:stretch>
            <a:fillRect/>
          </a:stretch>
        </p:blipFill>
        <p:spPr>
          <a:xfrm>
            <a:off x="6290441" y="2703786"/>
            <a:ext cx="1450428" cy="1450428"/>
          </a:xfrm>
          <a:prstGeom prst="rect">
            <a:avLst/>
          </a:prstGeom>
        </p:spPr>
      </p:pic>
      <p:pic>
        <p:nvPicPr>
          <p:cNvPr id="7" name="Picture 6">
            <a:extLst>
              <a:ext uri="{FF2B5EF4-FFF2-40B4-BE49-F238E27FC236}">
                <a16:creationId xmlns:a16="http://schemas.microsoft.com/office/drawing/2014/main" id="{8ABC2400-2DB4-0966-71A9-5FFC6F7DCDD6}"/>
              </a:ext>
            </a:extLst>
          </p:cNvPr>
          <p:cNvPicPr>
            <a:picLocks noChangeAspect="1"/>
          </p:cNvPicPr>
          <p:nvPr/>
        </p:nvPicPr>
        <p:blipFill>
          <a:blip r:embed="rId5"/>
          <a:stretch>
            <a:fillRect/>
          </a:stretch>
        </p:blipFill>
        <p:spPr>
          <a:xfrm>
            <a:off x="8382000" y="2732689"/>
            <a:ext cx="1450428" cy="1450428"/>
          </a:xfrm>
          <a:prstGeom prst="rect">
            <a:avLst/>
          </a:prstGeom>
        </p:spPr>
      </p:pic>
      <p:sp>
        <p:nvSpPr>
          <p:cNvPr id="6" name="TextBox 5">
            <a:extLst>
              <a:ext uri="{FF2B5EF4-FFF2-40B4-BE49-F238E27FC236}">
                <a16:creationId xmlns:a16="http://schemas.microsoft.com/office/drawing/2014/main" id="{449BD800-77F5-2145-E90B-A6FBAD6B5658}"/>
              </a:ext>
            </a:extLst>
          </p:cNvPr>
          <p:cNvSpPr txBox="1"/>
          <p:nvPr/>
        </p:nvSpPr>
        <p:spPr>
          <a:xfrm>
            <a:off x="2174066" y="4408023"/>
            <a:ext cx="1316941" cy="707886"/>
          </a:xfrm>
          <a:prstGeom prst="rect">
            <a:avLst/>
          </a:prstGeom>
          <a:noFill/>
        </p:spPr>
        <p:txBody>
          <a:bodyPr wrap="square" rtlCol="0">
            <a:spAutoFit/>
          </a:bodyPr>
          <a:lstStyle/>
          <a:p>
            <a:pPr algn="ctr"/>
            <a:r>
              <a:rPr lang="en-US" sz="4000" b="1" dirty="0">
                <a:solidFill>
                  <a:srgbClr val="8E92A9"/>
                </a:solidFill>
                <a:latin typeface="Helvetica" pitchFamily="2" charset="0"/>
              </a:rPr>
              <a:t>25%</a:t>
            </a:r>
            <a:endParaRPr lang="en-MX" sz="4000" b="1" dirty="0">
              <a:solidFill>
                <a:srgbClr val="8E92A9"/>
              </a:solidFill>
              <a:latin typeface="Helvetica" pitchFamily="2" charset="0"/>
            </a:endParaRPr>
          </a:p>
        </p:txBody>
      </p:sp>
      <p:sp>
        <p:nvSpPr>
          <p:cNvPr id="8" name="TextBox 7">
            <a:extLst>
              <a:ext uri="{FF2B5EF4-FFF2-40B4-BE49-F238E27FC236}">
                <a16:creationId xmlns:a16="http://schemas.microsoft.com/office/drawing/2014/main" id="{CAA5BF1A-CF8B-0C44-484E-126E9205A9BF}"/>
              </a:ext>
            </a:extLst>
          </p:cNvPr>
          <p:cNvSpPr txBox="1"/>
          <p:nvPr/>
        </p:nvSpPr>
        <p:spPr>
          <a:xfrm>
            <a:off x="4234094" y="4408023"/>
            <a:ext cx="1316941" cy="707886"/>
          </a:xfrm>
          <a:prstGeom prst="rect">
            <a:avLst/>
          </a:prstGeom>
          <a:noFill/>
        </p:spPr>
        <p:txBody>
          <a:bodyPr wrap="square" rtlCol="0">
            <a:spAutoFit/>
          </a:bodyPr>
          <a:lstStyle/>
          <a:p>
            <a:pPr algn="ctr"/>
            <a:r>
              <a:rPr lang="en-US" sz="4000" b="1" dirty="0">
                <a:solidFill>
                  <a:srgbClr val="8E92A9"/>
                </a:solidFill>
                <a:latin typeface="Helvetica" pitchFamily="2" charset="0"/>
              </a:rPr>
              <a:t>25%</a:t>
            </a:r>
            <a:endParaRPr lang="en-MX" sz="4000" b="1" dirty="0">
              <a:solidFill>
                <a:srgbClr val="8E92A9"/>
              </a:solidFill>
              <a:latin typeface="Helvetica" pitchFamily="2" charset="0"/>
            </a:endParaRPr>
          </a:p>
        </p:txBody>
      </p:sp>
      <p:sp>
        <p:nvSpPr>
          <p:cNvPr id="9" name="TextBox 8">
            <a:extLst>
              <a:ext uri="{FF2B5EF4-FFF2-40B4-BE49-F238E27FC236}">
                <a16:creationId xmlns:a16="http://schemas.microsoft.com/office/drawing/2014/main" id="{CB5A2798-025C-D3E9-43AC-FFEF3F4DC4A6}"/>
              </a:ext>
            </a:extLst>
          </p:cNvPr>
          <p:cNvSpPr txBox="1"/>
          <p:nvPr/>
        </p:nvSpPr>
        <p:spPr>
          <a:xfrm>
            <a:off x="6346674" y="4408023"/>
            <a:ext cx="1316941" cy="707886"/>
          </a:xfrm>
          <a:prstGeom prst="rect">
            <a:avLst/>
          </a:prstGeom>
          <a:noFill/>
        </p:spPr>
        <p:txBody>
          <a:bodyPr wrap="square" rtlCol="0">
            <a:spAutoFit/>
          </a:bodyPr>
          <a:lstStyle/>
          <a:p>
            <a:pPr algn="ctr"/>
            <a:r>
              <a:rPr lang="en-US" sz="4000" b="1" dirty="0">
                <a:solidFill>
                  <a:srgbClr val="8E92A9"/>
                </a:solidFill>
                <a:latin typeface="Helvetica" pitchFamily="2" charset="0"/>
              </a:rPr>
              <a:t>25%</a:t>
            </a:r>
            <a:endParaRPr lang="en-MX" sz="4000" b="1" dirty="0">
              <a:solidFill>
                <a:srgbClr val="8E92A9"/>
              </a:solidFill>
              <a:latin typeface="Helvetica" pitchFamily="2" charset="0"/>
            </a:endParaRPr>
          </a:p>
        </p:txBody>
      </p:sp>
      <p:sp>
        <p:nvSpPr>
          <p:cNvPr id="10" name="TextBox 9">
            <a:extLst>
              <a:ext uri="{FF2B5EF4-FFF2-40B4-BE49-F238E27FC236}">
                <a16:creationId xmlns:a16="http://schemas.microsoft.com/office/drawing/2014/main" id="{80735040-E168-A5A0-FC99-0D051462D2FC}"/>
              </a:ext>
            </a:extLst>
          </p:cNvPr>
          <p:cNvSpPr txBox="1"/>
          <p:nvPr/>
        </p:nvSpPr>
        <p:spPr>
          <a:xfrm>
            <a:off x="8459254" y="4408023"/>
            <a:ext cx="1316941" cy="707886"/>
          </a:xfrm>
          <a:prstGeom prst="rect">
            <a:avLst/>
          </a:prstGeom>
          <a:noFill/>
        </p:spPr>
        <p:txBody>
          <a:bodyPr wrap="square" rtlCol="0">
            <a:spAutoFit/>
          </a:bodyPr>
          <a:lstStyle/>
          <a:p>
            <a:pPr algn="ctr"/>
            <a:r>
              <a:rPr lang="en-US" sz="4000" b="1" dirty="0">
                <a:solidFill>
                  <a:srgbClr val="8E92A9"/>
                </a:solidFill>
                <a:latin typeface="Helvetica" pitchFamily="2" charset="0"/>
              </a:rPr>
              <a:t>25%</a:t>
            </a:r>
            <a:endParaRPr lang="en-MX" sz="4000" b="1" dirty="0">
              <a:solidFill>
                <a:srgbClr val="8E92A9"/>
              </a:solidFill>
              <a:latin typeface="Helvetica" pitchFamily="2" charset="0"/>
            </a:endParaRPr>
          </a:p>
        </p:txBody>
      </p:sp>
    </p:spTree>
    <p:extLst>
      <p:ext uri="{BB962C8B-B14F-4D97-AF65-F5344CB8AC3E}">
        <p14:creationId xmlns:p14="http://schemas.microsoft.com/office/powerpoint/2010/main" val="231301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D616A-6B73-6D8C-E522-CF0739780A68}"/>
              </a:ext>
            </a:extLst>
          </p:cNvPr>
          <p:cNvPicPr>
            <a:picLocks noChangeAspect="1"/>
          </p:cNvPicPr>
          <p:nvPr/>
        </p:nvPicPr>
        <p:blipFill>
          <a:blip r:embed="rId2"/>
          <a:stretch>
            <a:fillRect/>
          </a:stretch>
        </p:blipFill>
        <p:spPr>
          <a:xfrm>
            <a:off x="1924237" y="820673"/>
            <a:ext cx="8737895" cy="5216653"/>
          </a:xfrm>
          <a:prstGeom prst="rect">
            <a:avLst/>
          </a:prstGeom>
        </p:spPr>
      </p:pic>
    </p:spTree>
    <p:extLst>
      <p:ext uri="{BB962C8B-B14F-4D97-AF65-F5344CB8AC3E}">
        <p14:creationId xmlns:p14="http://schemas.microsoft.com/office/powerpoint/2010/main" val="22185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C34E2-0BFF-3635-B5E6-F5A21DB1D51B}"/>
              </a:ext>
            </a:extLst>
          </p:cNvPr>
          <p:cNvPicPr>
            <a:picLocks noChangeAspect="1"/>
          </p:cNvPicPr>
          <p:nvPr/>
        </p:nvPicPr>
        <p:blipFill>
          <a:blip r:embed="rId2"/>
          <a:stretch>
            <a:fillRect/>
          </a:stretch>
        </p:blipFill>
        <p:spPr>
          <a:xfrm>
            <a:off x="1643764" y="915482"/>
            <a:ext cx="8904472" cy="4838188"/>
          </a:xfrm>
          <a:prstGeom prst="rect">
            <a:avLst/>
          </a:prstGeom>
        </p:spPr>
      </p:pic>
    </p:spTree>
    <p:extLst>
      <p:ext uri="{BB962C8B-B14F-4D97-AF65-F5344CB8AC3E}">
        <p14:creationId xmlns:p14="http://schemas.microsoft.com/office/powerpoint/2010/main" val="233644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5BD124-B87C-7D4A-D37A-CC0C5FD0162C}"/>
              </a:ext>
            </a:extLst>
          </p:cNvPr>
          <p:cNvPicPr>
            <a:picLocks noChangeAspect="1"/>
          </p:cNvPicPr>
          <p:nvPr/>
        </p:nvPicPr>
        <p:blipFill>
          <a:blip r:embed="rId2"/>
          <a:stretch>
            <a:fillRect/>
          </a:stretch>
        </p:blipFill>
        <p:spPr>
          <a:xfrm>
            <a:off x="1887426" y="1657754"/>
            <a:ext cx="8417147" cy="4222937"/>
          </a:xfrm>
          <a:prstGeom prst="rect">
            <a:avLst/>
          </a:prstGeom>
        </p:spPr>
      </p:pic>
      <p:sp>
        <p:nvSpPr>
          <p:cNvPr id="4" name="TextBox 3">
            <a:extLst>
              <a:ext uri="{FF2B5EF4-FFF2-40B4-BE49-F238E27FC236}">
                <a16:creationId xmlns:a16="http://schemas.microsoft.com/office/drawing/2014/main" id="{ADF9BE04-EDF9-2FA5-D830-F476D59D32BA}"/>
              </a:ext>
            </a:extLst>
          </p:cNvPr>
          <p:cNvSpPr txBox="1"/>
          <p:nvPr/>
        </p:nvSpPr>
        <p:spPr>
          <a:xfrm>
            <a:off x="1763879" y="696328"/>
            <a:ext cx="8540694" cy="523220"/>
          </a:xfrm>
          <a:prstGeom prst="rect">
            <a:avLst/>
          </a:prstGeom>
          <a:noFill/>
        </p:spPr>
        <p:txBody>
          <a:bodyPr wrap="square" rtlCol="0">
            <a:spAutoFit/>
          </a:bodyPr>
          <a:lstStyle/>
          <a:p>
            <a:pPr algn="ctr"/>
            <a:r>
              <a:rPr lang="en-US" sz="2800" b="1" dirty="0">
                <a:solidFill>
                  <a:srgbClr val="8E92A9"/>
                </a:solidFill>
                <a:latin typeface="Helvetica" pitchFamily="2" charset="0"/>
              </a:rPr>
              <a:t>La Roca de Gibraltar</a:t>
            </a:r>
            <a:endParaRPr lang="en-MX" sz="2800" b="1" dirty="0">
              <a:solidFill>
                <a:srgbClr val="8E92A9"/>
              </a:solidFill>
              <a:latin typeface="Helvetica" pitchFamily="2" charset="0"/>
            </a:endParaRPr>
          </a:p>
        </p:txBody>
      </p:sp>
    </p:spTree>
    <p:extLst>
      <p:ext uri="{BB962C8B-B14F-4D97-AF65-F5344CB8AC3E}">
        <p14:creationId xmlns:p14="http://schemas.microsoft.com/office/powerpoint/2010/main" val="2773397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4316</TotalTime>
  <Words>529</Words>
  <Application>Microsoft Macintosh PowerPoint</Application>
  <PresentationFormat>Widescreen</PresentationFormat>
  <Paragraphs>92</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Roger Guzmán</cp:lastModifiedBy>
  <cp:revision>25</cp:revision>
  <dcterms:created xsi:type="dcterms:W3CDTF">2023-04-18T00:48:06Z</dcterms:created>
  <dcterms:modified xsi:type="dcterms:W3CDTF">2025-03-26T00:37:54Z</dcterms:modified>
</cp:coreProperties>
</file>